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9" r:id="rId4"/>
    <p:sldId id="262" r:id="rId5"/>
    <p:sldId id="269" r:id="rId6"/>
    <p:sldId id="264" r:id="rId7"/>
    <p:sldId id="266" r:id="rId8"/>
    <p:sldId id="267" r:id="rId9"/>
    <p:sldId id="265" r:id="rId10"/>
    <p:sldId id="26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50" autoAdjust="0"/>
    <p:restoredTop sz="94660"/>
  </p:normalViewPr>
  <p:slideViewPr>
    <p:cSldViewPr>
      <p:cViewPr varScale="1">
        <p:scale>
          <a:sx n="69" d="100"/>
          <a:sy n="69" d="100"/>
        </p:scale>
        <p:origin x="-148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44A735-A88A-49BB-9410-0E4CCC3037A2}"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en-IE"/>
        </a:p>
      </dgm:t>
    </dgm:pt>
    <dgm:pt modelId="{C386B2CE-4BB1-4D92-B9B2-8F9096CD5FC9}">
      <dgm:prSet custT="1"/>
      <dgm:spPr/>
      <dgm:t>
        <a:bodyPr/>
        <a:lstStyle/>
        <a:p>
          <a:pPr algn="ctr" rtl="0"/>
          <a:r>
            <a:rPr lang="en-IE" sz="6000" i="1" dirty="0" smtClean="0">
              <a:solidFill>
                <a:srgbClr val="FF0000"/>
              </a:solidFill>
              <a:latin typeface="Bookman Old Style" panose="02050604050505020204" pitchFamily="18" charset="0"/>
            </a:rPr>
            <a:t>COAL TRANSPORT</a:t>
          </a:r>
          <a:endParaRPr lang="en-IE" sz="6000" i="1" dirty="0">
            <a:solidFill>
              <a:srgbClr val="FF0000"/>
            </a:solidFill>
            <a:latin typeface="Bookman Old Style" panose="02050604050505020204" pitchFamily="18" charset="0"/>
          </a:endParaRPr>
        </a:p>
      </dgm:t>
    </dgm:pt>
    <dgm:pt modelId="{99E3BA26-D6CD-40A5-8841-D176EFE3C02A}" type="parTrans" cxnId="{9B13F65B-7F47-4D52-8673-A0486B3380FA}">
      <dgm:prSet/>
      <dgm:spPr/>
      <dgm:t>
        <a:bodyPr/>
        <a:lstStyle/>
        <a:p>
          <a:endParaRPr lang="en-IE"/>
        </a:p>
      </dgm:t>
    </dgm:pt>
    <dgm:pt modelId="{D336CA4C-1EB9-42F3-A9E6-40A6EB6893C0}" type="sibTrans" cxnId="{9B13F65B-7F47-4D52-8673-A0486B3380FA}">
      <dgm:prSet/>
      <dgm:spPr/>
      <dgm:t>
        <a:bodyPr/>
        <a:lstStyle/>
        <a:p>
          <a:endParaRPr lang="en-IE"/>
        </a:p>
      </dgm:t>
    </dgm:pt>
    <dgm:pt modelId="{0CB0B132-8327-42EF-8A65-3CC4937727F3}" type="pres">
      <dgm:prSet presAssocID="{8E44A735-A88A-49BB-9410-0E4CCC3037A2}" presName="Name0" presStyleCnt="0">
        <dgm:presLayoutVars>
          <dgm:chMax/>
          <dgm:chPref/>
          <dgm:dir/>
        </dgm:presLayoutVars>
      </dgm:prSet>
      <dgm:spPr/>
      <dgm:t>
        <a:bodyPr/>
        <a:lstStyle/>
        <a:p>
          <a:endParaRPr lang="en-IE"/>
        </a:p>
      </dgm:t>
    </dgm:pt>
    <dgm:pt modelId="{EBA1EA43-5870-46AE-80F2-92147E560C4D}" type="pres">
      <dgm:prSet presAssocID="{C386B2CE-4BB1-4D92-B9B2-8F9096CD5FC9}" presName="parenttextcomposite" presStyleCnt="0"/>
      <dgm:spPr/>
    </dgm:pt>
    <dgm:pt modelId="{D2B8F70B-6E12-431B-B335-8132B4FDE30D}" type="pres">
      <dgm:prSet presAssocID="{C386B2CE-4BB1-4D92-B9B2-8F9096CD5FC9}" presName="parenttext" presStyleLbl="revTx" presStyleIdx="0" presStyleCnt="1">
        <dgm:presLayoutVars>
          <dgm:chMax/>
          <dgm:chPref val="2"/>
          <dgm:bulletEnabled val="1"/>
        </dgm:presLayoutVars>
      </dgm:prSet>
      <dgm:spPr/>
      <dgm:t>
        <a:bodyPr/>
        <a:lstStyle/>
        <a:p>
          <a:endParaRPr lang="en-IE"/>
        </a:p>
      </dgm:t>
    </dgm:pt>
    <dgm:pt modelId="{A4E0DC68-33BF-403C-AB09-93228290636B}" type="pres">
      <dgm:prSet presAssocID="{C386B2CE-4BB1-4D92-B9B2-8F9096CD5FC9}" presName="parallelogramComposite" presStyleCnt="0"/>
      <dgm:spPr/>
    </dgm:pt>
    <dgm:pt modelId="{5C451163-C4DF-4D1A-8D45-8A40710BAA95}" type="pres">
      <dgm:prSet presAssocID="{C386B2CE-4BB1-4D92-B9B2-8F9096CD5FC9}" presName="parallelogram1" presStyleLbl="alignNode1" presStyleIdx="0" presStyleCnt="7"/>
      <dgm:spPr/>
    </dgm:pt>
    <dgm:pt modelId="{27823C87-CD02-428C-9FF2-80732D0395B5}" type="pres">
      <dgm:prSet presAssocID="{C386B2CE-4BB1-4D92-B9B2-8F9096CD5FC9}" presName="parallelogram2" presStyleLbl="alignNode1" presStyleIdx="1" presStyleCnt="7"/>
      <dgm:spPr/>
    </dgm:pt>
    <dgm:pt modelId="{6BCE7030-4600-479D-A899-834D02F702F2}" type="pres">
      <dgm:prSet presAssocID="{C386B2CE-4BB1-4D92-B9B2-8F9096CD5FC9}" presName="parallelogram3" presStyleLbl="alignNode1" presStyleIdx="2" presStyleCnt="7"/>
      <dgm:spPr/>
    </dgm:pt>
    <dgm:pt modelId="{6F5BD809-56D9-450A-AD4B-87ECF60356F2}" type="pres">
      <dgm:prSet presAssocID="{C386B2CE-4BB1-4D92-B9B2-8F9096CD5FC9}" presName="parallelogram4" presStyleLbl="alignNode1" presStyleIdx="3" presStyleCnt="7"/>
      <dgm:spPr/>
    </dgm:pt>
    <dgm:pt modelId="{B55F0784-9857-4AB5-AB5B-1605DF452B66}" type="pres">
      <dgm:prSet presAssocID="{C386B2CE-4BB1-4D92-B9B2-8F9096CD5FC9}" presName="parallelogram5" presStyleLbl="alignNode1" presStyleIdx="4" presStyleCnt="7"/>
      <dgm:spPr/>
    </dgm:pt>
    <dgm:pt modelId="{98FA4B29-98EC-4582-B089-65DFE4CDD104}" type="pres">
      <dgm:prSet presAssocID="{C386B2CE-4BB1-4D92-B9B2-8F9096CD5FC9}" presName="parallelogram6" presStyleLbl="alignNode1" presStyleIdx="5" presStyleCnt="7"/>
      <dgm:spPr/>
    </dgm:pt>
    <dgm:pt modelId="{115F5ADC-C754-425B-AD69-C62B79A8DA2E}" type="pres">
      <dgm:prSet presAssocID="{C386B2CE-4BB1-4D92-B9B2-8F9096CD5FC9}" presName="parallelogram7" presStyleLbl="alignNode1" presStyleIdx="6" presStyleCnt="7"/>
      <dgm:spPr/>
    </dgm:pt>
  </dgm:ptLst>
  <dgm:cxnLst>
    <dgm:cxn modelId="{9B13F65B-7F47-4D52-8673-A0486B3380FA}" srcId="{8E44A735-A88A-49BB-9410-0E4CCC3037A2}" destId="{C386B2CE-4BB1-4D92-B9B2-8F9096CD5FC9}" srcOrd="0" destOrd="0" parTransId="{99E3BA26-D6CD-40A5-8841-D176EFE3C02A}" sibTransId="{D336CA4C-1EB9-42F3-A9E6-40A6EB6893C0}"/>
    <dgm:cxn modelId="{53600FB2-A592-4F94-846B-B510DA446572}" type="presOf" srcId="{8E44A735-A88A-49BB-9410-0E4CCC3037A2}" destId="{0CB0B132-8327-42EF-8A65-3CC4937727F3}" srcOrd="0" destOrd="0" presId="urn:microsoft.com/office/officeart/2008/layout/VerticalAccentList"/>
    <dgm:cxn modelId="{43839FCA-9BCE-439B-B84F-9ECDC4521D96}" type="presOf" srcId="{C386B2CE-4BB1-4D92-B9B2-8F9096CD5FC9}" destId="{D2B8F70B-6E12-431B-B335-8132B4FDE30D}" srcOrd="0" destOrd="0" presId="urn:microsoft.com/office/officeart/2008/layout/VerticalAccentList"/>
    <dgm:cxn modelId="{CF9FCC16-F2A2-4A28-AC44-60F5ADAB5895}" type="presParOf" srcId="{0CB0B132-8327-42EF-8A65-3CC4937727F3}" destId="{EBA1EA43-5870-46AE-80F2-92147E560C4D}" srcOrd="0" destOrd="0" presId="urn:microsoft.com/office/officeart/2008/layout/VerticalAccentList"/>
    <dgm:cxn modelId="{FED0F015-8EB6-492E-AE1E-FF4067AA8564}" type="presParOf" srcId="{EBA1EA43-5870-46AE-80F2-92147E560C4D}" destId="{D2B8F70B-6E12-431B-B335-8132B4FDE30D}" srcOrd="0" destOrd="0" presId="urn:microsoft.com/office/officeart/2008/layout/VerticalAccentList"/>
    <dgm:cxn modelId="{70EF2E35-81BE-45BD-9B9C-3029F9B1B6E5}" type="presParOf" srcId="{0CB0B132-8327-42EF-8A65-3CC4937727F3}" destId="{A4E0DC68-33BF-403C-AB09-93228290636B}" srcOrd="1" destOrd="0" presId="urn:microsoft.com/office/officeart/2008/layout/VerticalAccentList"/>
    <dgm:cxn modelId="{7561851F-FFA4-42AC-A18C-A22EB05E2562}" type="presParOf" srcId="{A4E0DC68-33BF-403C-AB09-93228290636B}" destId="{5C451163-C4DF-4D1A-8D45-8A40710BAA95}" srcOrd="0" destOrd="0" presId="urn:microsoft.com/office/officeart/2008/layout/VerticalAccentList"/>
    <dgm:cxn modelId="{2C4B22E4-A766-4D44-8B66-7BDD6B6E406C}" type="presParOf" srcId="{A4E0DC68-33BF-403C-AB09-93228290636B}" destId="{27823C87-CD02-428C-9FF2-80732D0395B5}" srcOrd="1" destOrd="0" presId="urn:microsoft.com/office/officeart/2008/layout/VerticalAccentList"/>
    <dgm:cxn modelId="{63089F2A-1E22-457A-B355-09B5A56B62C3}" type="presParOf" srcId="{A4E0DC68-33BF-403C-AB09-93228290636B}" destId="{6BCE7030-4600-479D-A899-834D02F702F2}" srcOrd="2" destOrd="0" presId="urn:microsoft.com/office/officeart/2008/layout/VerticalAccentList"/>
    <dgm:cxn modelId="{7B85C775-57FB-4BAE-94B1-18D343C892C0}" type="presParOf" srcId="{A4E0DC68-33BF-403C-AB09-93228290636B}" destId="{6F5BD809-56D9-450A-AD4B-87ECF60356F2}" srcOrd="3" destOrd="0" presId="urn:microsoft.com/office/officeart/2008/layout/VerticalAccentList"/>
    <dgm:cxn modelId="{20B74927-7040-4744-A79D-AB71C2E572FB}" type="presParOf" srcId="{A4E0DC68-33BF-403C-AB09-93228290636B}" destId="{B55F0784-9857-4AB5-AB5B-1605DF452B66}" srcOrd="4" destOrd="0" presId="urn:microsoft.com/office/officeart/2008/layout/VerticalAccentList"/>
    <dgm:cxn modelId="{8054D575-4EC8-4BDA-A6B5-63ACF506F6DA}" type="presParOf" srcId="{A4E0DC68-33BF-403C-AB09-93228290636B}" destId="{98FA4B29-98EC-4582-B089-65DFE4CDD104}" srcOrd="5" destOrd="0" presId="urn:microsoft.com/office/officeart/2008/layout/VerticalAccentList"/>
    <dgm:cxn modelId="{C62B7235-C86B-4065-BBD2-E1458A0BBBEC}" type="presParOf" srcId="{A4E0DC68-33BF-403C-AB09-93228290636B}" destId="{115F5ADC-C754-425B-AD69-C62B79A8DA2E}"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B8F70B-6E12-431B-B335-8132B4FDE30D}">
      <dsp:nvSpPr>
        <dsp:cNvPr id="0" name=""/>
        <dsp:cNvSpPr/>
      </dsp:nvSpPr>
      <dsp:spPr>
        <a:xfrm>
          <a:off x="415096" y="152947"/>
          <a:ext cx="7399406" cy="672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0" tIns="228600" rIns="228600" bIns="228600" numCol="1" spcCol="1270" anchor="b" anchorCtr="0">
          <a:noAutofit/>
        </a:bodyPr>
        <a:lstStyle/>
        <a:p>
          <a:pPr lvl="0" algn="ctr" defTabSz="2667000" rtl="0">
            <a:lnSpc>
              <a:spcPct val="90000"/>
            </a:lnSpc>
            <a:spcBef>
              <a:spcPct val="0"/>
            </a:spcBef>
            <a:spcAft>
              <a:spcPct val="35000"/>
            </a:spcAft>
          </a:pPr>
          <a:r>
            <a:rPr lang="en-IE" sz="6000" i="1" kern="1200" dirty="0" smtClean="0">
              <a:solidFill>
                <a:srgbClr val="FF0000"/>
              </a:solidFill>
              <a:latin typeface="Bookman Old Style" panose="02050604050505020204" pitchFamily="18" charset="0"/>
            </a:rPr>
            <a:t>COAL TRANSPORT</a:t>
          </a:r>
          <a:endParaRPr lang="en-IE" sz="6000" i="1" kern="1200" dirty="0">
            <a:solidFill>
              <a:srgbClr val="FF0000"/>
            </a:solidFill>
            <a:latin typeface="Bookman Old Style" panose="02050604050505020204" pitchFamily="18" charset="0"/>
          </a:endParaRPr>
        </a:p>
      </dsp:txBody>
      <dsp:txXfrm>
        <a:off x="415096" y="152947"/>
        <a:ext cx="7399406" cy="672673"/>
      </dsp:txXfrm>
    </dsp:sp>
    <dsp:sp modelId="{5C451163-C4DF-4D1A-8D45-8A40710BAA95}">
      <dsp:nvSpPr>
        <dsp:cNvPr id="0" name=""/>
        <dsp:cNvSpPr/>
      </dsp:nvSpPr>
      <dsp:spPr>
        <a:xfrm>
          <a:off x="415096" y="825621"/>
          <a:ext cx="986587" cy="164431"/>
        </a:xfrm>
        <a:prstGeom prst="parallelogram">
          <a:avLst>
            <a:gd name="adj" fmla="val 14084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823C87-CD02-428C-9FF2-80732D0395B5}">
      <dsp:nvSpPr>
        <dsp:cNvPr id="0" name=""/>
        <dsp:cNvSpPr/>
      </dsp:nvSpPr>
      <dsp:spPr>
        <a:xfrm>
          <a:off x="1459235" y="825621"/>
          <a:ext cx="986587" cy="164431"/>
        </a:xfrm>
        <a:prstGeom prst="parallelogram">
          <a:avLst>
            <a:gd name="adj" fmla="val 14084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CE7030-4600-479D-A899-834D02F702F2}">
      <dsp:nvSpPr>
        <dsp:cNvPr id="0" name=""/>
        <dsp:cNvSpPr/>
      </dsp:nvSpPr>
      <dsp:spPr>
        <a:xfrm>
          <a:off x="2503373" y="825621"/>
          <a:ext cx="986587" cy="164431"/>
        </a:xfrm>
        <a:prstGeom prst="parallelogram">
          <a:avLst>
            <a:gd name="adj" fmla="val 140840"/>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5BD809-56D9-450A-AD4B-87ECF60356F2}">
      <dsp:nvSpPr>
        <dsp:cNvPr id="0" name=""/>
        <dsp:cNvSpPr/>
      </dsp:nvSpPr>
      <dsp:spPr>
        <a:xfrm>
          <a:off x="3547512" y="825621"/>
          <a:ext cx="986587" cy="164431"/>
        </a:xfrm>
        <a:prstGeom prst="parallelogram">
          <a:avLst>
            <a:gd name="adj" fmla="val 14084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5F0784-9857-4AB5-AB5B-1605DF452B66}">
      <dsp:nvSpPr>
        <dsp:cNvPr id="0" name=""/>
        <dsp:cNvSpPr/>
      </dsp:nvSpPr>
      <dsp:spPr>
        <a:xfrm>
          <a:off x="4591650" y="825621"/>
          <a:ext cx="986587" cy="164431"/>
        </a:xfrm>
        <a:prstGeom prst="parallelogram">
          <a:avLst>
            <a:gd name="adj" fmla="val 140840"/>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FA4B29-98EC-4582-B089-65DFE4CDD104}">
      <dsp:nvSpPr>
        <dsp:cNvPr id="0" name=""/>
        <dsp:cNvSpPr/>
      </dsp:nvSpPr>
      <dsp:spPr>
        <a:xfrm>
          <a:off x="5635789" y="825621"/>
          <a:ext cx="986587" cy="164431"/>
        </a:xfrm>
        <a:prstGeom prst="parallelogram">
          <a:avLst>
            <a:gd name="adj" fmla="val 14084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5F5ADC-C754-425B-AD69-C62B79A8DA2E}">
      <dsp:nvSpPr>
        <dsp:cNvPr id="0" name=""/>
        <dsp:cNvSpPr/>
      </dsp:nvSpPr>
      <dsp:spPr>
        <a:xfrm>
          <a:off x="6679927" y="825621"/>
          <a:ext cx="986587" cy="164431"/>
        </a:xfrm>
        <a:prstGeom prst="parallelogram">
          <a:avLst>
            <a:gd name="adj" fmla="val 14084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398857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2391852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1851052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3542563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845977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1540463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8" name="Footer Placeholder 7"/>
          <p:cNvSpPr>
            <a:spLocks noGrp="1"/>
          </p:cNvSpPr>
          <p:nvPr>
            <p:ph type="ftr" sz="quarter" idx="11"/>
          </p:nvPr>
        </p:nvSpPr>
        <p:spPr/>
        <p:txBody>
          <a:bodyPr/>
          <a:lstStyle/>
          <a:p>
            <a:endParaRPr lang="en-IE" dirty="0"/>
          </a:p>
        </p:txBody>
      </p:sp>
      <p:sp>
        <p:nvSpPr>
          <p:cNvPr id="9" name="Slide Number Placeholder 8"/>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2938044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4" name="Footer Placeholder 3"/>
          <p:cNvSpPr>
            <a:spLocks noGrp="1"/>
          </p:cNvSpPr>
          <p:nvPr>
            <p:ph type="ftr" sz="quarter" idx="11"/>
          </p:nvPr>
        </p:nvSpPr>
        <p:spPr/>
        <p:txBody>
          <a:bodyPr/>
          <a:lstStyle/>
          <a:p>
            <a:endParaRPr lang="en-IE" dirty="0"/>
          </a:p>
        </p:txBody>
      </p:sp>
      <p:sp>
        <p:nvSpPr>
          <p:cNvPr id="5" name="Slide Number Placeholder 4"/>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1536592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3" name="Footer Placeholder 2"/>
          <p:cNvSpPr>
            <a:spLocks noGrp="1"/>
          </p:cNvSpPr>
          <p:nvPr>
            <p:ph type="ftr" sz="quarter" idx="11"/>
          </p:nvPr>
        </p:nvSpPr>
        <p:spPr/>
        <p:txBody>
          <a:bodyPr/>
          <a:lstStyle/>
          <a:p>
            <a:endParaRPr lang="en-IE" dirty="0"/>
          </a:p>
        </p:txBody>
      </p:sp>
      <p:sp>
        <p:nvSpPr>
          <p:cNvPr id="4" name="Slide Number Placeholder 3"/>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678681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3540511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E6F7F8-E6C0-4A32-A1E3-ED06A162E994}" type="datetimeFigureOut">
              <a:rPr lang="en-IE" smtClean="0"/>
              <a:t>26/02/2015</a:t>
            </a:fld>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fld id="{B1D7E328-353B-4A70-B4B4-D431EDC6AC51}" type="slidenum">
              <a:rPr lang="en-IE" smtClean="0"/>
              <a:t>‹#›</a:t>
            </a:fld>
            <a:endParaRPr lang="en-IE" dirty="0"/>
          </a:p>
        </p:txBody>
      </p:sp>
    </p:spTree>
    <p:extLst>
      <p:ext uri="{BB962C8B-B14F-4D97-AF65-F5344CB8AC3E}">
        <p14:creationId xmlns:p14="http://schemas.microsoft.com/office/powerpoint/2010/main" val="1227362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E6F7F8-E6C0-4A32-A1E3-ED06A162E994}" type="datetimeFigureOut">
              <a:rPr lang="en-IE" smtClean="0"/>
              <a:t>26/02/2015</a:t>
            </a:fld>
            <a:endParaRPr lang="en-IE"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7E328-353B-4A70-B4B4-D431EDC6AC51}" type="slidenum">
              <a:rPr lang="en-IE" smtClean="0"/>
              <a:t>‹#›</a:t>
            </a:fld>
            <a:endParaRPr lang="en-IE" dirty="0"/>
          </a:p>
        </p:txBody>
      </p:sp>
    </p:spTree>
    <p:extLst>
      <p:ext uri="{BB962C8B-B14F-4D97-AF65-F5344CB8AC3E}">
        <p14:creationId xmlns:p14="http://schemas.microsoft.com/office/powerpoint/2010/main" val="3309710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IE" sz="9000" b="1" i="1" dirty="0" smtClean="0">
                <a:effectLst>
                  <a:outerShdw blurRad="38100" dist="38100" dir="2700000" algn="tl">
                    <a:srgbClr val="000000">
                      <a:alpha val="43137"/>
                    </a:srgbClr>
                  </a:outerShdw>
                </a:effectLst>
              </a:rPr>
              <a:t> </a:t>
            </a:r>
            <a:endParaRPr lang="en-IE" sz="9000" b="1"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rot="10800000" flipV="1">
            <a:off x="1515616" y="4437112"/>
            <a:ext cx="6400800" cy="1893794"/>
          </a:xfrm>
        </p:spPr>
        <p:txBody>
          <a:bodyPr>
            <a:noAutofit/>
          </a:bodyPr>
          <a:lstStyle/>
          <a:p>
            <a:r>
              <a:rPr lang="en-IE" sz="8000" b="1" i="1" dirty="0" smtClean="0">
                <a:solidFill>
                  <a:srgbClr val="FF0000"/>
                </a:solidFill>
                <a:effectLst>
                  <a:outerShdw blurRad="38100" dist="38100" dir="2700000" algn="tl">
                    <a:srgbClr val="000000">
                      <a:alpha val="43137"/>
                    </a:srgbClr>
                  </a:outerShdw>
                </a:effectLst>
              </a:rPr>
              <a:t>MONEYPOINT STATION</a:t>
            </a:r>
            <a:endParaRPr lang="en-IE" sz="8000" b="1" i="1" dirty="0">
              <a:solidFill>
                <a:srgbClr val="FF0000"/>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425624"/>
            <a:ext cx="7488832" cy="4229176"/>
          </a:xfrm>
          <a:prstGeom prst="rect">
            <a:avLst/>
          </a:prstGeom>
        </p:spPr>
      </p:pic>
    </p:spTree>
    <p:extLst>
      <p:ext uri="{BB962C8B-B14F-4D97-AF65-F5344CB8AC3E}">
        <p14:creationId xmlns:p14="http://schemas.microsoft.com/office/powerpoint/2010/main" val="39766298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F0"/>
          </a:solidFill>
        </p:spPr>
        <p:txBody>
          <a:bodyPr/>
          <a:lstStyle/>
          <a:p>
            <a:endParaRPr lang="en-IE" dirty="0"/>
          </a:p>
        </p:txBody>
      </p:sp>
      <p:sp>
        <p:nvSpPr>
          <p:cNvPr id="3" name="Content Placeholder 2"/>
          <p:cNvSpPr>
            <a:spLocks noGrp="1"/>
          </p:cNvSpPr>
          <p:nvPr>
            <p:ph idx="1"/>
          </p:nvPr>
        </p:nvSpPr>
        <p:spPr>
          <a:solidFill>
            <a:srgbClr val="FF0000"/>
          </a:solidFill>
        </p:spPr>
        <p:txBody>
          <a:bodyPr>
            <a:normAutofit/>
          </a:bodyPr>
          <a:lstStyle/>
          <a:p>
            <a:pPr algn="ctr"/>
            <a:r>
              <a:rPr lang="en-IE" sz="8800" dirty="0" smtClean="0">
                <a:solidFill>
                  <a:srgbClr val="00B0F0"/>
                </a:solidFill>
              </a:rPr>
              <a:t>Thanks for watching !!!!!!!!!!!</a:t>
            </a:r>
            <a:endParaRPr lang="en-IE" sz="8800" dirty="0">
              <a:solidFill>
                <a:srgbClr val="00B0F0"/>
              </a:solidFill>
            </a:endParaRPr>
          </a:p>
        </p:txBody>
      </p:sp>
    </p:spTree>
    <p:extLst>
      <p:ext uri="{BB962C8B-B14F-4D97-AF65-F5344CB8AC3E}">
        <p14:creationId xmlns:p14="http://schemas.microsoft.com/office/powerpoint/2010/main" val="1422384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6000" dirty="0" smtClean="0">
                <a:solidFill>
                  <a:srgbClr val="FF0000"/>
                </a:solidFill>
                <a:latin typeface="Bookman Old Style" panose="02050604050505020204" pitchFamily="18" charset="0"/>
              </a:rPr>
              <a:t>PRODUCTION</a:t>
            </a:r>
            <a:r>
              <a:rPr lang="en-IE" sz="6000" dirty="0" smtClean="0">
                <a:solidFill>
                  <a:srgbClr val="FF0000"/>
                </a:solidFill>
              </a:rPr>
              <a:t> </a:t>
            </a:r>
            <a:endParaRPr lang="en-IE" sz="6000" dirty="0">
              <a:solidFill>
                <a:srgbClr val="FF0000"/>
              </a:solidFill>
            </a:endParaRPr>
          </a:p>
        </p:txBody>
      </p:sp>
      <p:sp>
        <p:nvSpPr>
          <p:cNvPr id="3" name="Content Placeholder 2"/>
          <p:cNvSpPr>
            <a:spLocks noGrp="1"/>
          </p:cNvSpPr>
          <p:nvPr>
            <p:ph idx="1"/>
          </p:nvPr>
        </p:nvSpPr>
        <p:spPr/>
        <p:txBody>
          <a:bodyPr>
            <a:normAutofit/>
          </a:bodyPr>
          <a:lstStyle/>
          <a:p>
            <a:pPr marL="0" indent="0">
              <a:buNone/>
            </a:pPr>
            <a:r>
              <a:rPr lang="en-IE" sz="2800" dirty="0" smtClean="0"/>
              <a:t>There are many power stations In Ireland but Moneypoint is the one that produces the most with producing over 25% of Irelands electricity. A normal light bulb can use 40 watts but Moneypoint can generate 915 Million watts.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933056"/>
            <a:ext cx="3744416" cy="252028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7" y="3933056"/>
            <a:ext cx="3240360" cy="2520280"/>
          </a:xfrm>
          <a:prstGeom prst="rect">
            <a:avLst/>
          </a:prstGeom>
        </p:spPr>
      </p:pic>
    </p:spTree>
    <p:extLst>
      <p:ext uri="{BB962C8B-B14F-4D97-AF65-F5344CB8AC3E}">
        <p14:creationId xmlns:p14="http://schemas.microsoft.com/office/powerpoint/2010/main" val="4105723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6000" dirty="0" smtClean="0">
                <a:solidFill>
                  <a:srgbClr val="FF0000"/>
                </a:solidFill>
                <a:latin typeface="Bookman Old Style" panose="02050604050505020204" pitchFamily="18" charset="0"/>
              </a:rPr>
              <a:t>CONSTRUCTION</a:t>
            </a:r>
            <a:endParaRPr lang="en-IE" sz="6000" dirty="0">
              <a:solidFill>
                <a:srgbClr val="FF0000"/>
              </a:solidFill>
              <a:latin typeface="Bookman Old Style" panose="02050604050505020204" pitchFamily="18" charset="0"/>
            </a:endParaRPr>
          </a:p>
        </p:txBody>
      </p:sp>
      <p:sp>
        <p:nvSpPr>
          <p:cNvPr id="3" name="Content Placeholder 2"/>
          <p:cNvSpPr>
            <a:spLocks noGrp="1"/>
          </p:cNvSpPr>
          <p:nvPr>
            <p:ph idx="1"/>
          </p:nvPr>
        </p:nvSpPr>
        <p:spPr/>
        <p:txBody>
          <a:bodyPr>
            <a:normAutofit/>
          </a:bodyPr>
          <a:lstStyle/>
          <a:p>
            <a:pPr marL="1371600" lvl="3" indent="0">
              <a:buNone/>
            </a:pPr>
            <a:r>
              <a:rPr lang="en-IE" sz="2800" dirty="0" smtClean="0"/>
              <a:t>Moneypoint Power Station was built in 1987 and took 8 years to build. The main reason the Power Station is beside the river Shannon is so big  ships can deliver massive amounts of coal. The total cost of the build was a staggering amount of just over £700m. </a:t>
            </a:r>
            <a:endParaRPr lang="en-IE"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4223408"/>
            <a:ext cx="6408712" cy="2618568"/>
          </a:xfrm>
          <a:prstGeom prst="rect">
            <a:avLst/>
          </a:prstGeom>
        </p:spPr>
      </p:pic>
    </p:spTree>
    <p:extLst>
      <p:ext uri="{BB962C8B-B14F-4D97-AF65-F5344CB8AC3E}">
        <p14:creationId xmlns:p14="http://schemas.microsoft.com/office/powerpoint/2010/main" val="32191490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740651494"/>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Content Placeholder 3"/>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979805" y="3495784"/>
            <a:ext cx="6680334" cy="3172956"/>
          </a:xfrm>
        </p:spPr>
      </p:pic>
      <p:sp>
        <p:nvSpPr>
          <p:cNvPr id="5" name="TextBox 4"/>
          <p:cNvSpPr txBox="1"/>
          <p:nvPr/>
        </p:nvSpPr>
        <p:spPr>
          <a:xfrm>
            <a:off x="107504" y="1556792"/>
            <a:ext cx="8424936" cy="1938992"/>
          </a:xfrm>
          <a:prstGeom prst="rect">
            <a:avLst/>
          </a:prstGeom>
          <a:noFill/>
        </p:spPr>
        <p:txBody>
          <a:bodyPr wrap="square" rtlCol="0">
            <a:spAutoFit/>
          </a:bodyPr>
          <a:lstStyle/>
          <a:p>
            <a:pPr algn="ctr"/>
            <a:r>
              <a:rPr lang="en-IE" sz="2400" dirty="0" smtClean="0"/>
              <a:t>To make electricity, </a:t>
            </a:r>
            <a:r>
              <a:rPr lang="en-IE" sz="2400" dirty="0"/>
              <a:t>M</a:t>
            </a:r>
            <a:r>
              <a:rPr lang="en-IE" sz="2400" dirty="0" smtClean="0"/>
              <a:t>oneypoint  need  coal. Big ships each carrying approximately 152,000 tonnes of coal arrive each month. </a:t>
            </a:r>
            <a:r>
              <a:rPr lang="en-IE" sz="2400" dirty="0"/>
              <a:t>M</a:t>
            </a:r>
            <a:r>
              <a:rPr lang="en-IE" sz="2400" dirty="0" smtClean="0"/>
              <a:t>ost of this coal comes from places like </a:t>
            </a:r>
            <a:r>
              <a:rPr lang="en-IE" sz="2400" dirty="0"/>
              <a:t>S</a:t>
            </a:r>
            <a:r>
              <a:rPr lang="en-IE" sz="2400" dirty="0" smtClean="0"/>
              <a:t>outh America , South Africa , Indonesia and  Columbia. </a:t>
            </a:r>
            <a:r>
              <a:rPr lang="en-IE" sz="2400" dirty="0"/>
              <a:t>T</a:t>
            </a:r>
            <a:r>
              <a:rPr lang="en-IE" sz="2400" dirty="0" smtClean="0"/>
              <a:t>he coal gets picked up by crane buckets. </a:t>
            </a:r>
            <a:endParaRPr lang="en-IE" sz="2400" dirty="0"/>
          </a:p>
        </p:txBody>
      </p:sp>
      <p:sp>
        <p:nvSpPr>
          <p:cNvPr id="3" name="TextBox 2"/>
          <p:cNvSpPr txBox="1"/>
          <p:nvPr/>
        </p:nvSpPr>
        <p:spPr>
          <a:xfrm>
            <a:off x="1187624" y="5577416"/>
            <a:ext cx="6408712" cy="1077218"/>
          </a:xfrm>
          <a:prstGeom prst="rect">
            <a:avLst/>
          </a:prstGeom>
          <a:noFill/>
        </p:spPr>
        <p:txBody>
          <a:bodyPr wrap="square" rtlCol="0">
            <a:spAutoFit/>
          </a:bodyPr>
          <a:lstStyle/>
          <a:p>
            <a:pPr algn="ctr"/>
            <a:r>
              <a:rPr lang="en-IE" sz="3200" dirty="0">
                <a:solidFill>
                  <a:schemeClr val="bg1"/>
                </a:solidFill>
              </a:rPr>
              <a:t>Each bucket can hold about 17 tonnes</a:t>
            </a:r>
          </a:p>
        </p:txBody>
      </p:sp>
    </p:spTree>
    <p:extLst>
      <p:ext uri="{BB962C8B-B14F-4D97-AF65-F5344CB8AC3E}">
        <p14:creationId xmlns:p14="http://schemas.microsoft.com/office/powerpoint/2010/main" val="24681723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How to make electricity from coal</a:t>
            </a:r>
            <a:endParaRPr lang="en-IE"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628800"/>
            <a:ext cx="7992888" cy="4896544"/>
          </a:xfrm>
        </p:spPr>
      </p:pic>
    </p:spTree>
    <p:extLst>
      <p:ext uri="{BB962C8B-B14F-4D97-AF65-F5344CB8AC3E}">
        <p14:creationId xmlns:p14="http://schemas.microsoft.com/office/powerpoint/2010/main" val="19277113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solidFill>
                  <a:srgbClr val="FF0000"/>
                </a:solidFill>
                <a:latin typeface="Bookman Old Style" panose="02050604050505020204" pitchFamily="18" charset="0"/>
              </a:rPr>
              <a:t>WAYS OF TRANSPORT ON SITE </a:t>
            </a:r>
            <a:endParaRPr lang="en-IE" dirty="0">
              <a:solidFill>
                <a:srgbClr val="FF0000"/>
              </a:solidFill>
              <a:latin typeface="Bookman Old Style" panose="02050604050505020204" pitchFamily="18" charset="0"/>
            </a:endParaRPr>
          </a:p>
        </p:txBody>
      </p:sp>
      <p:sp>
        <p:nvSpPr>
          <p:cNvPr id="3" name="Content Placeholder 2"/>
          <p:cNvSpPr>
            <a:spLocks noGrp="1"/>
          </p:cNvSpPr>
          <p:nvPr>
            <p:ph idx="1"/>
          </p:nvPr>
        </p:nvSpPr>
        <p:spPr/>
        <p:txBody>
          <a:bodyPr/>
          <a:lstStyle/>
          <a:p>
            <a:r>
              <a:rPr lang="en-IE" dirty="0" smtClean="0"/>
              <a:t>In Moneypoint they use bikes , cars &amp; vans to go around site.</a:t>
            </a:r>
          </a:p>
          <a:p>
            <a:endParaRPr lang="en-IE" dirty="0"/>
          </a:p>
          <a:p>
            <a:r>
              <a:rPr lang="en-IE" dirty="0" smtClean="0"/>
              <a:t>Some vans run on diesel and others run on bio-diesel witch is  environmentally friendly.</a:t>
            </a:r>
            <a:endParaRPr lang="en-IE"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4293096"/>
            <a:ext cx="3384376" cy="21602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4505" y="4293095"/>
            <a:ext cx="3048000" cy="2160241"/>
          </a:xfrm>
          <a:prstGeom prst="rect">
            <a:avLst/>
          </a:prstGeom>
        </p:spPr>
      </p:pic>
    </p:spTree>
    <p:extLst>
      <p:ext uri="{BB962C8B-B14F-4D97-AF65-F5344CB8AC3E}">
        <p14:creationId xmlns:p14="http://schemas.microsoft.com/office/powerpoint/2010/main" val="15218970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solidFill>
                  <a:srgbClr val="FF0000"/>
                </a:solidFill>
                <a:latin typeface="Bookman Old Style" panose="02050604050505020204" pitchFamily="18" charset="0"/>
              </a:rPr>
              <a:t>QUESTIONS</a:t>
            </a:r>
            <a:endParaRPr lang="en-IE" dirty="0">
              <a:solidFill>
                <a:srgbClr val="FF0000"/>
              </a:solidFill>
              <a:latin typeface="Bookman Old Style" panose="02050604050505020204" pitchFamily="18" charset="0"/>
            </a:endParaRPr>
          </a:p>
        </p:txBody>
      </p:sp>
      <p:sp>
        <p:nvSpPr>
          <p:cNvPr id="3" name="Content Placeholder 2"/>
          <p:cNvSpPr>
            <a:spLocks noGrp="1"/>
          </p:cNvSpPr>
          <p:nvPr>
            <p:ph idx="1"/>
          </p:nvPr>
        </p:nvSpPr>
        <p:spPr>
          <a:xfrm>
            <a:off x="323528" y="1628800"/>
            <a:ext cx="8373616" cy="4896544"/>
          </a:xfrm>
        </p:spPr>
        <p:txBody>
          <a:bodyPr>
            <a:normAutofit lnSpcReduction="10000"/>
          </a:bodyPr>
          <a:lstStyle/>
          <a:p>
            <a:r>
              <a:rPr lang="en-IE" dirty="0" smtClean="0"/>
              <a:t>Where is </a:t>
            </a:r>
            <a:r>
              <a:rPr lang="en-IE" dirty="0" err="1" smtClean="0"/>
              <a:t>Moneypoint</a:t>
            </a:r>
            <a:r>
              <a:rPr lang="en-IE" dirty="0" smtClean="0"/>
              <a:t> built and how much did it cost ??? </a:t>
            </a:r>
            <a:endParaRPr lang="en-IE" dirty="0"/>
          </a:p>
          <a:p>
            <a:r>
              <a:rPr lang="en-IE" dirty="0" err="1" smtClean="0"/>
              <a:t>Kilrush</a:t>
            </a:r>
            <a:r>
              <a:rPr lang="en-IE" dirty="0" smtClean="0"/>
              <a:t> Co Clare &amp; 700m</a:t>
            </a:r>
          </a:p>
          <a:p>
            <a:r>
              <a:rPr lang="en-IE" dirty="0" smtClean="0"/>
              <a:t>What is the main reason </a:t>
            </a:r>
            <a:r>
              <a:rPr lang="en-IE" dirty="0" err="1" smtClean="0"/>
              <a:t>Moneypoint</a:t>
            </a:r>
            <a:r>
              <a:rPr lang="en-IE" dirty="0" smtClean="0"/>
              <a:t> is build beside the river Shannon ???</a:t>
            </a:r>
            <a:endParaRPr lang="en-IE" dirty="0"/>
          </a:p>
          <a:p>
            <a:r>
              <a:rPr lang="en-IE" dirty="0" smtClean="0"/>
              <a:t>So big ships can deliver coal</a:t>
            </a:r>
          </a:p>
          <a:p>
            <a:r>
              <a:rPr lang="en-IE" dirty="0" smtClean="0"/>
              <a:t>Approximately how many tonnes of coal is delivered each month ???</a:t>
            </a:r>
          </a:p>
          <a:p>
            <a:r>
              <a:rPr lang="en-IE" dirty="0" smtClean="0"/>
              <a:t>152,000 tonnes</a:t>
            </a:r>
          </a:p>
          <a:p>
            <a:endParaRPr lang="en-IE" dirty="0"/>
          </a:p>
        </p:txBody>
      </p:sp>
    </p:spTree>
    <p:extLst>
      <p:ext uri="{BB962C8B-B14F-4D97-AF65-F5344CB8AC3E}">
        <p14:creationId xmlns:p14="http://schemas.microsoft.com/office/powerpoint/2010/main" val="350445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solidFill>
                  <a:srgbClr val="FF0000"/>
                </a:solidFill>
                <a:latin typeface="Bookman Old Style" panose="02050604050505020204" pitchFamily="18" charset="0"/>
              </a:rPr>
              <a:t>QUESTIONS</a:t>
            </a:r>
            <a:endParaRPr lang="en-IE" dirty="0">
              <a:solidFill>
                <a:srgbClr val="FF0000"/>
              </a:solidFill>
              <a:latin typeface="Bookman Old Style" panose="02050604050505020204" pitchFamily="18" charset="0"/>
            </a:endParaRPr>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IE" dirty="0"/>
              <a:t>What do the workers use in </a:t>
            </a:r>
            <a:r>
              <a:rPr lang="en-IE" dirty="0" err="1"/>
              <a:t>Moneypoint</a:t>
            </a:r>
            <a:r>
              <a:rPr lang="en-IE" dirty="0"/>
              <a:t> to go around </a:t>
            </a:r>
            <a:r>
              <a:rPr lang="en-IE" dirty="0" smtClean="0"/>
              <a:t>the site </a:t>
            </a:r>
            <a:r>
              <a:rPr lang="en-IE" dirty="0"/>
              <a:t>???</a:t>
            </a:r>
          </a:p>
          <a:p>
            <a:r>
              <a:rPr lang="en-IE" dirty="0" smtClean="0"/>
              <a:t>Cars , vans and bikes</a:t>
            </a:r>
          </a:p>
          <a:p>
            <a:r>
              <a:rPr lang="en-IE" dirty="0"/>
              <a:t>How long did </a:t>
            </a:r>
            <a:r>
              <a:rPr lang="en-IE" dirty="0" smtClean="0"/>
              <a:t>it </a:t>
            </a:r>
            <a:r>
              <a:rPr lang="en-IE" dirty="0"/>
              <a:t>take to construct </a:t>
            </a:r>
            <a:r>
              <a:rPr lang="en-IE" dirty="0" err="1"/>
              <a:t>Moneypoint</a:t>
            </a:r>
            <a:r>
              <a:rPr lang="en-IE" dirty="0"/>
              <a:t> ???</a:t>
            </a:r>
          </a:p>
          <a:p>
            <a:r>
              <a:rPr lang="en-IE" dirty="0" smtClean="0"/>
              <a:t>8 years</a:t>
            </a:r>
          </a:p>
          <a:p>
            <a:endParaRPr lang="en-IE" dirty="0" smtClean="0"/>
          </a:p>
          <a:p>
            <a:endParaRPr lang="en-IE" dirty="0" smtClean="0"/>
          </a:p>
          <a:p>
            <a:endParaRPr lang="en-IE" dirty="0"/>
          </a:p>
        </p:txBody>
      </p:sp>
    </p:spTree>
    <p:extLst>
      <p:ext uri="{BB962C8B-B14F-4D97-AF65-F5344CB8AC3E}">
        <p14:creationId xmlns:p14="http://schemas.microsoft.com/office/powerpoint/2010/main" val="286008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solidFill>
                  <a:srgbClr val="FF0000"/>
                </a:solidFill>
                <a:latin typeface="Bookman Old Style" panose="02050604050505020204" pitchFamily="18" charset="0"/>
              </a:rPr>
              <a:t>RECYCLING</a:t>
            </a:r>
            <a:endParaRPr lang="en-IE" dirty="0">
              <a:solidFill>
                <a:srgbClr val="FF0000"/>
              </a:solidFill>
              <a:latin typeface="Bookman Old Style" panose="02050604050505020204" pitchFamily="18" charset="0"/>
            </a:endParaRPr>
          </a:p>
        </p:txBody>
      </p:sp>
      <p:sp>
        <p:nvSpPr>
          <p:cNvPr id="3" name="Content Placeholder 2"/>
          <p:cNvSpPr>
            <a:spLocks noGrp="1"/>
          </p:cNvSpPr>
          <p:nvPr>
            <p:ph idx="1"/>
          </p:nvPr>
        </p:nvSpPr>
        <p:spPr/>
        <p:txBody>
          <a:bodyPr/>
          <a:lstStyle/>
          <a:p>
            <a:r>
              <a:rPr lang="en-IE" dirty="0" smtClean="0"/>
              <a:t>In 2009 </a:t>
            </a:r>
            <a:r>
              <a:rPr lang="en-IE" dirty="0" err="1" smtClean="0"/>
              <a:t>Moneypoint</a:t>
            </a:r>
            <a:r>
              <a:rPr lang="en-IE" dirty="0" smtClean="0"/>
              <a:t> installed a waste recycle centre. In 2010 an amazing 90% of waste produced on site was recycled.</a:t>
            </a:r>
            <a:endParaRPr lang="en-IE"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3933055"/>
            <a:ext cx="2808312" cy="225665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3933056"/>
            <a:ext cx="3051423" cy="2256656"/>
          </a:xfrm>
          <a:prstGeom prst="rect">
            <a:avLst/>
          </a:prstGeom>
        </p:spPr>
      </p:pic>
    </p:spTree>
    <p:extLst>
      <p:ext uri="{BB962C8B-B14F-4D97-AF65-F5344CB8AC3E}">
        <p14:creationId xmlns:p14="http://schemas.microsoft.com/office/powerpoint/2010/main" val="25935979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302</Words>
  <Application>Microsoft Office PowerPoint</Application>
  <PresentationFormat>On-screen Show (4:3)</PresentationFormat>
  <Paragraphs>30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 </vt:lpstr>
      <vt:lpstr>PRODUCTION </vt:lpstr>
      <vt:lpstr>CONSTRUCTION</vt:lpstr>
      <vt:lpstr>PowerPoint Presentation</vt:lpstr>
      <vt:lpstr>How to make electricity from coal</vt:lpstr>
      <vt:lpstr>WAYS OF TRANSPORT ON SITE </vt:lpstr>
      <vt:lpstr>QUESTIONS</vt:lpstr>
      <vt:lpstr>QUESTIONS</vt:lpstr>
      <vt:lpstr>RECYCLING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Scott</dc:creator>
  <cp:lastModifiedBy>Scott</cp:lastModifiedBy>
  <cp:revision>22</cp:revision>
  <dcterms:created xsi:type="dcterms:W3CDTF">2015-02-23T16:34:00Z</dcterms:created>
  <dcterms:modified xsi:type="dcterms:W3CDTF">2015-02-26T16:54:17Z</dcterms:modified>
</cp:coreProperties>
</file>