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6982CEA1-4820-4C5B-AA4E-5EC0EA22E8F5}" type="datetimeFigureOut">
              <a:rPr lang="en-US" smtClean="0"/>
              <a:t>3/2/2015</a:t>
            </a:fld>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24A705C6-7762-4C4F-AA54-A04FA344B5C8}"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982CEA1-4820-4C5B-AA4E-5EC0EA22E8F5}" type="datetimeFigureOut">
              <a:rPr lang="en-US" smtClean="0"/>
              <a:t>3/2/2015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A705C6-7762-4C4F-AA54-A04FA344B5C8}"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982CEA1-4820-4C5B-AA4E-5EC0EA22E8F5}" type="datetimeFigureOut">
              <a:rPr lang="en-US" smtClean="0"/>
              <a:t>3/2/2015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A705C6-7762-4C4F-AA54-A04FA344B5C8}"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6982CEA1-4820-4C5B-AA4E-5EC0EA22E8F5}" type="datetimeFigureOut">
              <a:rPr lang="en-US" smtClean="0"/>
              <a:t>3/2/2015</a:t>
            </a:fld>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24A705C6-7762-4C4F-AA54-A04FA344B5C8}"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6982CEA1-4820-4C5B-AA4E-5EC0EA22E8F5}" type="datetimeFigureOut">
              <a:rPr lang="en-US" smtClean="0"/>
              <a:t>3/2/2015</a:t>
            </a:fld>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24A705C6-7762-4C4F-AA54-A04FA344B5C8}" type="slidenum">
              <a:rPr lang="en-US" smtClean="0"/>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6982CEA1-4820-4C5B-AA4E-5EC0EA22E8F5}" type="datetimeFigureOut">
              <a:rPr lang="en-US" smtClean="0"/>
              <a:t>3/2/2015</a:t>
            </a:fld>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24A705C6-7762-4C4F-AA54-A04FA344B5C8}"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6982CEA1-4820-4C5B-AA4E-5EC0EA22E8F5}" type="datetimeFigureOut">
              <a:rPr lang="en-US" smtClean="0"/>
              <a:t>3/2/2015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24A705C6-7762-4C4F-AA54-A04FA344B5C8}" type="slidenum">
              <a:rPr lang="en-US" smtClean="0"/>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6982CEA1-4820-4C5B-AA4E-5EC0EA22E8F5}" type="datetimeFigureOut">
              <a:rPr lang="en-US" smtClean="0"/>
              <a:t>3/2/2015</a:t>
            </a:fld>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A705C6-7762-4C4F-AA54-A04FA344B5C8}"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6982CEA1-4820-4C5B-AA4E-5EC0EA22E8F5}" type="datetimeFigureOut">
              <a:rPr lang="en-US" smtClean="0"/>
              <a:t>3/2/2015</a:t>
            </a:fld>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4A705C6-7762-4C4F-AA54-A04FA344B5C8}"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6982CEA1-4820-4C5B-AA4E-5EC0EA22E8F5}" type="datetimeFigureOut">
              <a:rPr lang="en-US" smtClean="0"/>
              <a:t>3/2/2015</a:t>
            </a:fld>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4A705C6-7762-4C4F-AA54-A04FA344B5C8}"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fld id="{6982CEA1-4820-4C5B-AA4E-5EC0EA22E8F5}" type="datetimeFigureOut">
              <a:rPr lang="en-US" smtClean="0"/>
              <a:t>3/2/2015</a:t>
            </a:fld>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24A705C6-7762-4C4F-AA54-A04FA344B5C8}" type="slidenum">
              <a:rPr lang="en-US" smtClean="0"/>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6982CEA1-4820-4C5B-AA4E-5EC0EA22E8F5}" type="datetimeFigureOut">
              <a:rPr lang="en-US" smtClean="0"/>
              <a:t>3/2/2015</a:t>
            </a:fld>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24A705C6-7762-4C4F-AA54-A04FA344B5C8}" type="slidenum">
              <a:rPr lang="en-US" smtClean="0"/>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05000" y="-27709"/>
            <a:ext cx="5257800" cy="990599"/>
          </a:xfrm>
        </p:spPr>
        <p:txBody>
          <a:bodyPr>
            <a:noAutofit/>
          </a:bodyPr>
          <a:lstStyle/>
          <a:p>
            <a:r>
              <a:rPr lang="en-US" sz="6600" u="sng" dirty="0" smtClean="0">
                <a:solidFill>
                  <a:srgbClr val="7030A0"/>
                </a:solidFill>
              </a:rPr>
              <a:t>Sam Smith </a:t>
            </a:r>
            <a:endParaRPr lang="en-US" sz="6600" u="sng" dirty="0">
              <a:solidFill>
                <a:srgbClr val="7030A0"/>
              </a:solidFill>
            </a:endParaRPr>
          </a:p>
        </p:txBody>
      </p:sp>
      <p:sp>
        <p:nvSpPr>
          <p:cNvPr id="3" name="Subtitle 2"/>
          <p:cNvSpPr>
            <a:spLocks noGrp="1"/>
          </p:cNvSpPr>
          <p:nvPr>
            <p:ph type="subTitle" idx="1"/>
          </p:nvPr>
        </p:nvSpPr>
        <p:spPr>
          <a:xfrm>
            <a:off x="3200400" y="990600"/>
            <a:ext cx="2743200" cy="609600"/>
          </a:xfrm>
        </p:spPr>
        <p:txBody>
          <a:bodyPr>
            <a:noAutofit/>
          </a:bodyPr>
          <a:lstStyle/>
          <a:p>
            <a:r>
              <a:rPr lang="en-US" sz="4400" u="sng" dirty="0" smtClean="0">
                <a:solidFill>
                  <a:srgbClr val="FF0000"/>
                </a:solidFill>
              </a:rPr>
              <a:t>Early life</a:t>
            </a:r>
            <a:endParaRPr lang="en-US" sz="4400" u="sng" dirty="0">
              <a:solidFill>
                <a:srgbClr val="FF0000"/>
              </a:solidFill>
            </a:endParaRPr>
          </a:p>
        </p:txBody>
      </p:sp>
      <p:sp>
        <p:nvSpPr>
          <p:cNvPr id="4" name="TextBox 3"/>
          <p:cNvSpPr txBox="1"/>
          <p:nvPr/>
        </p:nvSpPr>
        <p:spPr>
          <a:xfrm>
            <a:off x="90054" y="1447800"/>
            <a:ext cx="8603673" cy="2308324"/>
          </a:xfrm>
          <a:prstGeom prst="rect">
            <a:avLst/>
          </a:prstGeom>
          <a:noFill/>
        </p:spPr>
        <p:txBody>
          <a:bodyPr wrap="square" rtlCol="0">
            <a:spAutoFit/>
          </a:bodyPr>
          <a:lstStyle/>
          <a:p>
            <a:pPr algn="just"/>
            <a:r>
              <a:rPr lang="en-US" sz="2400" dirty="0" smtClean="0"/>
              <a:t>Samuel </a:t>
            </a:r>
            <a:r>
              <a:rPr lang="en-US" sz="2400" dirty="0"/>
              <a:t>F</a:t>
            </a:r>
            <a:r>
              <a:rPr lang="en-US" sz="2400" dirty="0" smtClean="0"/>
              <a:t>redrick  Smith was born on the 19</a:t>
            </a:r>
            <a:r>
              <a:rPr lang="en-US" sz="2400" baseline="30000" dirty="0" smtClean="0"/>
              <a:t>th</a:t>
            </a:r>
            <a:r>
              <a:rPr lang="en-US" sz="2400" dirty="0" smtClean="0"/>
              <a:t> of May 1992. He is now 23 years old. His parents are Fredrick Smith and Kate Cassidy. He has lived most of his life in London England. Sam attended  St. Mary’s Catholic School and Bishops </a:t>
            </a:r>
            <a:r>
              <a:rPr lang="en-US" sz="2400" dirty="0" err="1" smtClean="0"/>
              <a:t>Stortford</a:t>
            </a:r>
            <a:r>
              <a:rPr lang="en-US" sz="2400" dirty="0" smtClean="0"/>
              <a:t> . He studied singing and songwriting under the famous pianist Joanna Eden. Sam spent many years with the </a:t>
            </a:r>
            <a:r>
              <a:rPr lang="en-US" sz="2400" dirty="0" err="1" smtClean="0"/>
              <a:t>Cantate</a:t>
            </a:r>
            <a:r>
              <a:rPr lang="en-US" sz="2400" dirty="0" smtClean="0"/>
              <a:t> Youth Choir.</a:t>
            </a:r>
            <a:endParaRPr lang="en-US" sz="24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1800" y="4160093"/>
            <a:ext cx="2438399" cy="2390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73471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additive="base">
                                        <p:cTn id="14"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1" presetClass="entr" presetSubtype="1"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heel(1)">
                                      <p:cBhvr>
                                        <p:cTn id="20" dur="20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1026"/>
                                        </p:tgtEl>
                                        <p:attrNameLst>
                                          <p:attrName>style.visibility</p:attrName>
                                        </p:attrNameLst>
                                      </p:cBhvr>
                                      <p:to>
                                        <p:strVal val="visible"/>
                                      </p:to>
                                    </p:set>
                                    <p:animEffect transition="in" filter="wipe(down)">
                                      <p:cBhvr>
                                        <p:cTn id="25" dur="580">
                                          <p:stCondLst>
                                            <p:cond delay="0"/>
                                          </p:stCondLst>
                                        </p:cTn>
                                        <p:tgtEl>
                                          <p:spTgt spid="1026"/>
                                        </p:tgtEl>
                                      </p:cBhvr>
                                    </p:animEffect>
                                    <p:anim calcmode="lin" valueType="num">
                                      <p:cBhvr>
                                        <p:cTn id="26" dur="1822" tmFilter="0,0; 0.14,0.36; 0.43,0.73; 0.71,0.91; 1.0,1.0">
                                          <p:stCondLst>
                                            <p:cond delay="0"/>
                                          </p:stCondLst>
                                        </p:cTn>
                                        <p:tgtEl>
                                          <p:spTgt spid="1026"/>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026"/>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026"/>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026"/>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026"/>
                                        </p:tgtEl>
                                        <p:attrNameLst>
                                          <p:attrName>ppt_y</p:attrName>
                                        </p:attrNameLst>
                                      </p:cBhvr>
                                      <p:tavLst>
                                        <p:tav tm="0" fmla="#ppt_y-sin(pi*$)/81">
                                          <p:val>
                                            <p:fltVal val="0"/>
                                          </p:val>
                                        </p:tav>
                                        <p:tav tm="100000">
                                          <p:val>
                                            <p:fltVal val="1"/>
                                          </p:val>
                                        </p:tav>
                                      </p:tavLst>
                                    </p:anim>
                                    <p:animScale>
                                      <p:cBhvr>
                                        <p:cTn id="31" dur="26">
                                          <p:stCondLst>
                                            <p:cond delay="650"/>
                                          </p:stCondLst>
                                        </p:cTn>
                                        <p:tgtEl>
                                          <p:spTgt spid="1026"/>
                                        </p:tgtEl>
                                      </p:cBhvr>
                                      <p:to x="100000" y="60000"/>
                                    </p:animScale>
                                    <p:animScale>
                                      <p:cBhvr>
                                        <p:cTn id="32" dur="166" decel="50000">
                                          <p:stCondLst>
                                            <p:cond delay="676"/>
                                          </p:stCondLst>
                                        </p:cTn>
                                        <p:tgtEl>
                                          <p:spTgt spid="1026"/>
                                        </p:tgtEl>
                                      </p:cBhvr>
                                      <p:to x="100000" y="100000"/>
                                    </p:animScale>
                                    <p:animScale>
                                      <p:cBhvr>
                                        <p:cTn id="33" dur="26">
                                          <p:stCondLst>
                                            <p:cond delay="1312"/>
                                          </p:stCondLst>
                                        </p:cTn>
                                        <p:tgtEl>
                                          <p:spTgt spid="1026"/>
                                        </p:tgtEl>
                                      </p:cBhvr>
                                      <p:to x="100000" y="80000"/>
                                    </p:animScale>
                                    <p:animScale>
                                      <p:cBhvr>
                                        <p:cTn id="34" dur="166" decel="50000">
                                          <p:stCondLst>
                                            <p:cond delay="1338"/>
                                          </p:stCondLst>
                                        </p:cTn>
                                        <p:tgtEl>
                                          <p:spTgt spid="1026"/>
                                        </p:tgtEl>
                                      </p:cBhvr>
                                      <p:to x="100000" y="100000"/>
                                    </p:animScale>
                                    <p:animScale>
                                      <p:cBhvr>
                                        <p:cTn id="35" dur="26">
                                          <p:stCondLst>
                                            <p:cond delay="1642"/>
                                          </p:stCondLst>
                                        </p:cTn>
                                        <p:tgtEl>
                                          <p:spTgt spid="1026"/>
                                        </p:tgtEl>
                                      </p:cBhvr>
                                      <p:to x="100000" y="90000"/>
                                    </p:animScale>
                                    <p:animScale>
                                      <p:cBhvr>
                                        <p:cTn id="36" dur="166" decel="50000">
                                          <p:stCondLst>
                                            <p:cond delay="1668"/>
                                          </p:stCondLst>
                                        </p:cTn>
                                        <p:tgtEl>
                                          <p:spTgt spid="1026"/>
                                        </p:tgtEl>
                                      </p:cBhvr>
                                      <p:to x="100000" y="100000"/>
                                    </p:animScale>
                                    <p:animScale>
                                      <p:cBhvr>
                                        <p:cTn id="37" dur="26">
                                          <p:stCondLst>
                                            <p:cond delay="1808"/>
                                          </p:stCondLst>
                                        </p:cTn>
                                        <p:tgtEl>
                                          <p:spTgt spid="1026"/>
                                        </p:tgtEl>
                                      </p:cBhvr>
                                      <p:to x="100000" y="95000"/>
                                    </p:animScale>
                                    <p:animScale>
                                      <p:cBhvr>
                                        <p:cTn id="38" dur="166" decel="50000">
                                          <p:stCondLst>
                                            <p:cond delay="1834"/>
                                          </p:stCondLst>
                                        </p:cTn>
                                        <p:tgtEl>
                                          <p:spTgt spid="102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11076" y="914400"/>
            <a:ext cx="3191899" cy="646331"/>
          </a:xfrm>
          <a:prstGeom prst="rect">
            <a:avLst/>
          </a:prstGeom>
          <a:noFill/>
        </p:spPr>
        <p:txBody>
          <a:bodyPr wrap="none" rtlCol="0">
            <a:spAutoFit/>
          </a:bodyPr>
          <a:lstStyle/>
          <a:p>
            <a:r>
              <a:rPr lang="en-US" sz="3600" u="sng" dirty="0" smtClean="0">
                <a:solidFill>
                  <a:srgbClr val="FF0000"/>
                </a:solidFill>
              </a:rPr>
              <a:t>Breakthrough</a:t>
            </a:r>
            <a:endParaRPr lang="en-US" sz="3600" u="sng" dirty="0">
              <a:solidFill>
                <a:srgbClr val="FF0000"/>
              </a:solidFill>
            </a:endParaRPr>
          </a:p>
        </p:txBody>
      </p:sp>
      <p:sp>
        <p:nvSpPr>
          <p:cNvPr id="3" name="TextBox 2"/>
          <p:cNvSpPr txBox="1"/>
          <p:nvPr/>
        </p:nvSpPr>
        <p:spPr>
          <a:xfrm>
            <a:off x="2582298" y="-41196"/>
            <a:ext cx="4400564" cy="1107996"/>
          </a:xfrm>
          <a:prstGeom prst="rect">
            <a:avLst/>
          </a:prstGeom>
          <a:noFill/>
        </p:spPr>
        <p:txBody>
          <a:bodyPr wrap="none" rtlCol="0">
            <a:spAutoFit/>
          </a:bodyPr>
          <a:lstStyle/>
          <a:p>
            <a:r>
              <a:rPr lang="en-US" sz="6600" u="sng" dirty="0" smtClean="0">
                <a:solidFill>
                  <a:srgbClr val="7030A0"/>
                </a:solidFill>
              </a:rPr>
              <a:t>Sam Smith</a:t>
            </a:r>
            <a:endParaRPr lang="en-US" sz="6600" u="sng" dirty="0">
              <a:solidFill>
                <a:srgbClr val="7030A0"/>
              </a:solidFill>
            </a:endParaRPr>
          </a:p>
        </p:txBody>
      </p:sp>
      <p:sp>
        <p:nvSpPr>
          <p:cNvPr id="4" name="TextBox 3"/>
          <p:cNvSpPr txBox="1"/>
          <p:nvPr/>
        </p:nvSpPr>
        <p:spPr>
          <a:xfrm>
            <a:off x="70052" y="1447800"/>
            <a:ext cx="9073948" cy="3046988"/>
          </a:xfrm>
          <a:prstGeom prst="rect">
            <a:avLst/>
          </a:prstGeom>
          <a:noFill/>
        </p:spPr>
        <p:txBody>
          <a:bodyPr wrap="square" rtlCol="0">
            <a:spAutoFit/>
          </a:bodyPr>
          <a:lstStyle/>
          <a:p>
            <a:pPr algn="just"/>
            <a:r>
              <a:rPr lang="en-US" sz="2400" dirty="0" smtClean="0"/>
              <a:t>Sam got his first introduction to music when he was featured in Disclosure’s Single ‘’Latch’’ on the 8</a:t>
            </a:r>
            <a:r>
              <a:rPr lang="en-US" sz="2400" baseline="30000" dirty="0" smtClean="0"/>
              <a:t>th</a:t>
            </a:r>
            <a:r>
              <a:rPr lang="en-US" sz="2400" dirty="0" smtClean="0"/>
              <a:t> of December 2012. This single reached no.11 on the UK Single’s Charts. </a:t>
            </a:r>
            <a:r>
              <a:rPr lang="en-US" sz="2400" dirty="0"/>
              <a:t>I</a:t>
            </a:r>
            <a:r>
              <a:rPr lang="en-US" sz="2400" dirty="0" smtClean="0"/>
              <a:t>n February 2013 Sam released his own track ’’Lay Me Down’’. On the 19</a:t>
            </a:r>
            <a:r>
              <a:rPr lang="en-US" sz="2400" baseline="30000" dirty="0" smtClean="0"/>
              <a:t>th</a:t>
            </a:r>
            <a:r>
              <a:rPr lang="en-US" sz="2400" dirty="0" smtClean="0"/>
              <a:t> of May 2013 Sam was featured  in another  </a:t>
            </a:r>
            <a:r>
              <a:rPr lang="en-US" sz="2400" dirty="0" err="1" smtClean="0"/>
              <a:t>trakc</a:t>
            </a:r>
            <a:r>
              <a:rPr lang="en-US" sz="2400" dirty="0" smtClean="0"/>
              <a:t> except the single was Naughty Boy’s ‘’La </a:t>
            </a:r>
            <a:r>
              <a:rPr lang="en-US" sz="2400" dirty="0" err="1" smtClean="0"/>
              <a:t>La</a:t>
            </a:r>
            <a:r>
              <a:rPr lang="en-US" sz="2400" dirty="0" smtClean="0"/>
              <a:t> </a:t>
            </a:r>
            <a:r>
              <a:rPr lang="en-US" sz="2400" dirty="0" err="1" smtClean="0"/>
              <a:t>La</a:t>
            </a:r>
            <a:r>
              <a:rPr lang="en-US" sz="2400" dirty="0" smtClean="0"/>
              <a:t>’’. This track was a bit more successful and reached No.1 on the UK Singles Charts. Soon after this Sam released his very 1</a:t>
            </a:r>
            <a:r>
              <a:rPr lang="en-US" sz="2400" baseline="30000" dirty="0" smtClean="0"/>
              <a:t>st</a:t>
            </a:r>
            <a:r>
              <a:rPr lang="en-US" sz="2400" dirty="0" smtClean="0"/>
              <a:t> EP Nirvana </a:t>
            </a:r>
            <a:r>
              <a:rPr lang="en-US" sz="2400" dirty="0"/>
              <a:t>w</a:t>
            </a:r>
            <a:r>
              <a:rPr lang="en-US" sz="2400" dirty="0" smtClean="0"/>
              <a:t>hich consisted on four tracks. </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0182" y="4343400"/>
            <a:ext cx="3048000" cy="236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22313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heel(8)">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45"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2000"/>
                                        <p:tgtEl>
                                          <p:spTgt spid="4"/>
                                        </p:tgtEl>
                                      </p:cBhvr>
                                    </p:animEffect>
                                    <p:anim calcmode="lin" valueType="num">
                                      <p:cBhvr>
                                        <p:cTn id="18" dur="2000" fill="hold"/>
                                        <p:tgtEl>
                                          <p:spTgt spid="4"/>
                                        </p:tgtEl>
                                        <p:attrNameLst>
                                          <p:attrName>ppt_w</p:attrName>
                                        </p:attrNameLst>
                                      </p:cBhvr>
                                      <p:tavLst>
                                        <p:tav tm="0" fmla="#ppt_w*sin(2.5*pi*$)">
                                          <p:val>
                                            <p:fltVal val="0"/>
                                          </p:val>
                                        </p:tav>
                                        <p:tav tm="100000">
                                          <p:val>
                                            <p:fltVal val="1"/>
                                          </p:val>
                                        </p:tav>
                                      </p:tavLst>
                                    </p:anim>
                                    <p:anim calcmode="lin" valueType="num">
                                      <p:cBhvr>
                                        <p:cTn id="19" dur="20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31" presetClass="entr" presetSubtype="0" fill="hold" nodeType="clickEffect">
                                  <p:stCondLst>
                                    <p:cond delay="0"/>
                                  </p:stCondLst>
                                  <p:childTnLst>
                                    <p:set>
                                      <p:cBhvr>
                                        <p:cTn id="23" dur="1" fill="hold">
                                          <p:stCondLst>
                                            <p:cond delay="0"/>
                                          </p:stCondLst>
                                        </p:cTn>
                                        <p:tgtEl>
                                          <p:spTgt spid="2050"/>
                                        </p:tgtEl>
                                        <p:attrNameLst>
                                          <p:attrName>style.visibility</p:attrName>
                                        </p:attrNameLst>
                                      </p:cBhvr>
                                      <p:to>
                                        <p:strVal val="visible"/>
                                      </p:to>
                                    </p:set>
                                    <p:anim calcmode="lin" valueType="num">
                                      <p:cBhvr>
                                        <p:cTn id="24" dur="1000" fill="hold"/>
                                        <p:tgtEl>
                                          <p:spTgt spid="2050"/>
                                        </p:tgtEl>
                                        <p:attrNameLst>
                                          <p:attrName>ppt_w</p:attrName>
                                        </p:attrNameLst>
                                      </p:cBhvr>
                                      <p:tavLst>
                                        <p:tav tm="0">
                                          <p:val>
                                            <p:fltVal val="0"/>
                                          </p:val>
                                        </p:tav>
                                        <p:tav tm="100000">
                                          <p:val>
                                            <p:strVal val="#ppt_w"/>
                                          </p:val>
                                        </p:tav>
                                      </p:tavLst>
                                    </p:anim>
                                    <p:anim calcmode="lin" valueType="num">
                                      <p:cBhvr>
                                        <p:cTn id="25" dur="1000" fill="hold"/>
                                        <p:tgtEl>
                                          <p:spTgt spid="2050"/>
                                        </p:tgtEl>
                                        <p:attrNameLst>
                                          <p:attrName>ppt_h</p:attrName>
                                        </p:attrNameLst>
                                      </p:cBhvr>
                                      <p:tavLst>
                                        <p:tav tm="0">
                                          <p:val>
                                            <p:fltVal val="0"/>
                                          </p:val>
                                        </p:tav>
                                        <p:tav tm="100000">
                                          <p:val>
                                            <p:strVal val="#ppt_h"/>
                                          </p:val>
                                        </p:tav>
                                      </p:tavLst>
                                    </p:anim>
                                    <p:anim calcmode="lin" valueType="num">
                                      <p:cBhvr>
                                        <p:cTn id="26" dur="1000" fill="hold"/>
                                        <p:tgtEl>
                                          <p:spTgt spid="2050"/>
                                        </p:tgtEl>
                                        <p:attrNameLst>
                                          <p:attrName>style.rotation</p:attrName>
                                        </p:attrNameLst>
                                      </p:cBhvr>
                                      <p:tavLst>
                                        <p:tav tm="0">
                                          <p:val>
                                            <p:fltVal val="90"/>
                                          </p:val>
                                        </p:tav>
                                        <p:tav tm="100000">
                                          <p:val>
                                            <p:fltVal val="0"/>
                                          </p:val>
                                        </p:tav>
                                      </p:tavLst>
                                    </p:anim>
                                    <p:animEffect transition="in" filter="fade">
                                      <p:cBhvr>
                                        <p:cTn id="27" dur="1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83873" y="-176535"/>
            <a:ext cx="4267200" cy="1107996"/>
          </a:xfrm>
          <a:prstGeom prst="rect">
            <a:avLst/>
          </a:prstGeom>
          <a:noFill/>
        </p:spPr>
        <p:txBody>
          <a:bodyPr wrap="square" rtlCol="0">
            <a:spAutoFit/>
          </a:bodyPr>
          <a:lstStyle/>
          <a:p>
            <a:r>
              <a:rPr lang="en-US" sz="6600" u="sng" dirty="0" smtClean="0">
                <a:solidFill>
                  <a:srgbClr val="7030A0"/>
                </a:solidFill>
              </a:rPr>
              <a:t>Sam Smith</a:t>
            </a:r>
            <a:endParaRPr lang="en-US" sz="6600" u="sng" dirty="0">
              <a:solidFill>
                <a:srgbClr val="7030A0"/>
              </a:solidFill>
            </a:endParaRPr>
          </a:p>
        </p:txBody>
      </p:sp>
      <p:sp>
        <p:nvSpPr>
          <p:cNvPr id="3" name="TextBox 2"/>
          <p:cNvSpPr txBox="1"/>
          <p:nvPr/>
        </p:nvSpPr>
        <p:spPr>
          <a:xfrm>
            <a:off x="3124200" y="762000"/>
            <a:ext cx="1694695" cy="769441"/>
          </a:xfrm>
          <a:prstGeom prst="rect">
            <a:avLst/>
          </a:prstGeom>
          <a:noFill/>
        </p:spPr>
        <p:txBody>
          <a:bodyPr wrap="none" rtlCol="0">
            <a:spAutoFit/>
          </a:bodyPr>
          <a:lstStyle/>
          <a:p>
            <a:r>
              <a:rPr lang="en-US" sz="4400" u="sng" dirty="0" smtClean="0">
                <a:solidFill>
                  <a:srgbClr val="FF0000"/>
                </a:solidFill>
              </a:rPr>
              <a:t>Album</a:t>
            </a:r>
            <a:endParaRPr lang="en-US" sz="4400" u="sng" dirty="0">
              <a:solidFill>
                <a:srgbClr val="FF0000"/>
              </a:solidFill>
            </a:endParaRPr>
          </a:p>
        </p:txBody>
      </p:sp>
      <p:sp>
        <p:nvSpPr>
          <p:cNvPr id="4" name="TextBox 3"/>
          <p:cNvSpPr txBox="1"/>
          <p:nvPr/>
        </p:nvSpPr>
        <p:spPr>
          <a:xfrm>
            <a:off x="27709" y="1371600"/>
            <a:ext cx="8659091" cy="2677656"/>
          </a:xfrm>
          <a:prstGeom prst="rect">
            <a:avLst/>
          </a:prstGeom>
          <a:noFill/>
        </p:spPr>
        <p:txBody>
          <a:bodyPr wrap="square" rtlCol="0">
            <a:spAutoFit/>
          </a:bodyPr>
          <a:lstStyle/>
          <a:p>
            <a:pPr algn="just"/>
            <a:r>
              <a:rPr lang="en-US" sz="2400" dirty="0" smtClean="0"/>
              <a:t>Sam released his ultra popular single ‘’Money on my Mind’’ on the 16</a:t>
            </a:r>
            <a:r>
              <a:rPr lang="en-US" sz="2400" baseline="30000" dirty="0" smtClean="0"/>
              <a:t>th</a:t>
            </a:r>
            <a:r>
              <a:rPr lang="en-US" sz="2400" dirty="0" smtClean="0"/>
              <a:t> of February 2014. His album ‘’Into the Lonely Hour’’ was said to be released on the 26</a:t>
            </a:r>
            <a:r>
              <a:rPr lang="en-US" sz="2400" baseline="30000" dirty="0" smtClean="0"/>
              <a:t>th</a:t>
            </a:r>
            <a:r>
              <a:rPr lang="en-US" sz="2400" dirty="0" smtClean="0"/>
              <a:t>of May 2014 by Capitol Records. This album was the No.1 album in the UK  Albums Charts. But it was knocked to No.2  on Billboard 200 on November 2</a:t>
            </a:r>
            <a:r>
              <a:rPr lang="en-US" sz="2400" baseline="30000" dirty="0" smtClean="0"/>
              <a:t>nd</a:t>
            </a:r>
            <a:r>
              <a:rPr lang="en-US" sz="2400" dirty="0" smtClean="0"/>
              <a:t> behind ‘’1989’’ by Taylor  Swift in the US. On January 2</a:t>
            </a:r>
            <a:r>
              <a:rPr lang="en-US" sz="2400" baseline="30000" dirty="0" smtClean="0"/>
              <a:t>nd</a:t>
            </a:r>
            <a:r>
              <a:rPr lang="en-US" sz="2400" dirty="0" smtClean="0"/>
              <a:t>  2015  Sam’s  album was 2</a:t>
            </a:r>
            <a:r>
              <a:rPr lang="en-US" sz="2400" baseline="30000" dirty="0" smtClean="0"/>
              <a:t>nd</a:t>
            </a:r>
            <a:r>
              <a:rPr lang="en-US" sz="2400" dirty="0" smtClean="0"/>
              <a:t> again behind X by Ed </a:t>
            </a:r>
            <a:r>
              <a:rPr lang="en-US" sz="2400" dirty="0" err="1" smtClean="0"/>
              <a:t>Sheeren</a:t>
            </a:r>
            <a:endParaRPr lang="en-US" sz="2400"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1801" y="3657600"/>
            <a:ext cx="3124200" cy="3200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86983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5" presetClass="entr" presetSubtype="0"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2000"/>
                                        <p:tgtEl>
                                          <p:spTgt spid="3"/>
                                        </p:tgtEl>
                                      </p:cBhvr>
                                    </p:animEffect>
                                    <p:anim calcmode="lin" valueType="num">
                                      <p:cBhvr>
                                        <p:cTn id="26" dur="2000" fill="hold"/>
                                        <p:tgtEl>
                                          <p:spTgt spid="3"/>
                                        </p:tgtEl>
                                        <p:attrNameLst>
                                          <p:attrName>ppt_w</p:attrName>
                                        </p:attrNameLst>
                                      </p:cBhvr>
                                      <p:tavLst>
                                        <p:tav tm="0" fmla="#ppt_w*sin(2.5*pi*$)">
                                          <p:val>
                                            <p:fltVal val="0"/>
                                          </p:val>
                                        </p:tav>
                                        <p:tav tm="100000">
                                          <p:val>
                                            <p:fltVal val="1"/>
                                          </p:val>
                                        </p:tav>
                                      </p:tavLst>
                                    </p:anim>
                                    <p:anim calcmode="lin" valueType="num">
                                      <p:cBhvr>
                                        <p:cTn id="27" dur="20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1000"/>
                                        <p:tgtEl>
                                          <p:spTgt spid="4"/>
                                        </p:tgtEl>
                                      </p:cBhvr>
                                    </p:animEffect>
                                    <p:anim calcmode="lin" valueType="num">
                                      <p:cBhvr>
                                        <p:cTn id="33" dur="1000" fill="hold"/>
                                        <p:tgtEl>
                                          <p:spTgt spid="4"/>
                                        </p:tgtEl>
                                        <p:attrNameLst>
                                          <p:attrName>ppt_x</p:attrName>
                                        </p:attrNameLst>
                                      </p:cBhvr>
                                      <p:tavLst>
                                        <p:tav tm="0">
                                          <p:val>
                                            <p:strVal val="#ppt_x"/>
                                          </p:val>
                                        </p:tav>
                                        <p:tav tm="100000">
                                          <p:val>
                                            <p:strVal val="#ppt_x"/>
                                          </p:val>
                                        </p:tav>
                                      </p:tavLst>
                                    </p:anim>
                                    <p:anim calcmode="lin" valueType="num">
                                      <p:cBhvr>
                                        <p:cTn id="3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6" presetClass="emph" presetSubtype="0" fill="hold" grpId="1" nodeType="clickEffect">
                                  <p:stCondLst>
                                    <p:cond delay="0"/>
                                  </p:stCondLst>
                                  <p:childTnLst>
                                    <p:animEffect transition="out" filter="fade">
                                      <p:cBhvr>
                                        <p:cTn id="38" dur="500" tmFilter="0, 0; .2, .5; .8, .5; 1, 0"/>
                                        <p:tgtEl>
                                          <p:spTgt spid="4"/>
                                        </p:tgtEl>
                                      </p:cBhvr>
                                    </p:animEffect>
                                    <p:animScale>
                                      <p:cBhvr>
                                        <p:cTn id="39" dur="250" autoRev="1" fill="hold"/>
                                        <p:tgtEl>
                                          <p:spTgt spid="4"/>
                                        </p:tgtEl>
                                      </p:cBhvr>
                                      <p:by x="105000" y="105000"/>
                                    </p:animScale>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nodeType="clickEffect">
                                  <p:stCondLst>
                                    <p:cond delay="0"/>
                                  </p:stCondLst>
                                  <p:childTnLst>
                                    <p:set>
                                      <p:cBhvr>
                                        <p:cTn id="43" dur="1" fill="hold">
                                          <p:stCondLst>
                                            <p:cond delay="0"/>
                                          </p:stCondLst>
                                        </p:cTn>
                                        <p:tgtEl>
                                          <p:spTgt spid="3074"/>
                                        </p:tgtEl>
                                        <p:attrNameLst>
                                          <p:attrName>style.visibility</p:attrName>
                                        </p:attrNameLst>
                                      </p:cBhvr>
                                      <p:to>
                                        <p:strVal val="visible"/>
                                      </p:to>
                                    </p:set>
                                    <p:animEffect transition="in" filter="wipe(down)">
                                      <p:cBhvr>
                                        <p:cTn id="44" dur="500"/>
                                        <p:tgtEl>
                                          <p:spTgt spid="3074"/>
                                        </p:tgtEl>
                                      </p:cBhvr>
                                    </p:animEffect>
                                  </p:childTnLst>
                                </p:cTn>
                              </p:par>
                            </p:childTnLst>
                          </p:cTn>
                        </p:par>
                      </p:childTnLst>
                    </p:cTn>
                  </p:par>
                  <p:par>
                    <p:cTn id="45" fill="hold">
                      <p:stCondLst>
                        <p:cond delay="indefinite"/>
                      </p:stCondLst>
                      <p:childTnLst>
                        <p:par>
                          <p:cTn id="46" fill="hold">
                            <p:stCondLst>
                              <p:cond delay="0"/>
                            </p:stCondLst>
                            <p:childTnLst>
                              <p:par>
                                <p:cTn id="47" presetID="8" presetClass="emph" presetSubtype="0" fill="hold" nodeType="clickEffect">
                                  <p:stCondLst>
                                    <p:cond delay="0"/>
                                  </p:stCondLst>
                                  <p:childTnLst>
                                    <p:animRot by="21600000">
                                      <p:cBhvr>
                                        <p:cTn id="48" dur="2000" fill="hold"/>
                                        <p:tgtEl>
                                          <p:spTgt spid="307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4"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736273" y="-304800"/>
            <a:ext cx="3728906" cy="1107996"/>
          </a:xfrm>
          <a:prstGeom prst="rect">
            <a:avLst/>
          </a:prstGeom>
          <a:noFill/>
        </p:spPr>
        <p:txBody>
          <a:bodyPr wrap="none" rtlCol="0">
            <a:spAutoFit/>
          </a:bodyPr>
          <a:lstStyle/>
          <a:p>
            <a:r>
              <a:rPr lang="en-US" sz="6600" u="sng" dirty="0" smtClean="0">
                <a:solidFill>
                  <a:srgbClr val="7030A0"/>
                </a:solidFill>
              </a:rPr>
              <a:t>Sam Smith</a:t>
            </a:r>
          </a:p>
        </p:txBody>
      </p:sp>
      <p:sp>
        <p:nvSpPr>
          <p:cNvPr id="4" name="Rectangle 3"/>
          <p:cNvSpPr/>
          <p:nvPr/>
        </p:nvSpPr>
        <p:spPr>
          <a:xfrm>
            <a:off x="3130203" y="580816"/>
            <a:ext cx="2913336" cy="707886"/>
          </a:xfrm>
          <a:prstGeom prst="rect">
            <a:avLst/>
          </a:prstGeom>
        </p:spPr>
        <p:txBody>
          <a:bodyPr wrap="square">
            <a:spAutoFit/>
          </a:bodyPr>
          <a:lstStyle/>
          <a:p>
            <a:pPr lvl="0"/>
            <a:r>
              <a:rPr lang="en-US" sz="4000" u="sng" dirty="0">
                <a:solidFill>
                  <a:srgbClr val="FF0000"/>
                </a:solidFill>
              </a:rPr>
              <a:t>Personal life</a:t>
            </a:r>
          </a:p>
        </p:txBody>
      </p:sp>
      <p:sp>
        <p:nvSpPr>
          <p:cNvPr id="5" name="TextBox 4"/>
          <p:cNvSpPr txBox="1"/>
          <p:nvPr/>
        </p:nvSpPr>
        <p:spPr>
          <a:xfrm>
            <a:off x="0" y="1143000"/>
            <a:ext cx="8382000" cy="3416320"/>
          </a:xfrm>
          <a:prstGeom prst="rect">
            <a:avLst/>
          </a:prstGeom>
          <a:noFill/>
        </p:spPr>
        <p:txBody>
          <a:bodyPr wrap="square" rtlCol="0">
            <a:spAutoFit/>
          </a:bodyPr>
          <a:lstStyle/>
          <a:p>
            <a:pPr algn="just"/>
            <a:r>
              <a:rPr lang="en-US" sz="2400" dirty="0" smtClean="0"/>
              <a:t>In 2014 Sam Smith revealed to the public that he was gay. He announced that his ex, actor and model Jonathon </a:t>
            </a:r>
            <a:r>
              <a:rPr lang="en-US" sz="2400" dirty="0" err="1" smtClean="0"/>
              <a:t>Ziegel</a:t>
            </a:r>
            <a:r>
              <a:rPr lang="en-US" sz="2400" dirty="0" smtClean="0"/>
              <a:t> at the Grammy’s in 2015 by saying ‘’ I would like to thank the man that this is about. By breaking my heart you won me 4 Grammy’s. At an interview with 4Music Sam revealed that he has OCD (obsessive compulsive disorder) At his interview he said that he has to check all of his taps because he is afraid that if he doesn’t his house will flood. Sam is also 3</a:t>
            </a:r>
            <a:r>
              <a:rPr lang="en-US" sz="2400" baseline="30000" dirty="0" smtClean="0"/>
              <a:t>rd</a:t>
            </a:r>
            <a:r>
              <a:rPr lang="en-US" sz="2400" dirty="0" smtClean="0"/>
              <a:t> cousins with singer Lily-Allen and famous actor Alfie Allen.</a:t>
            </a:r>
            <a:endParaRPr lang="en-US" sz="2400"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48036" y="4343400"/>
            <a:ext cx="1909763" cy="2514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69883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2"/>
                                        </p:tgtEl>
                                        <p:attrNameLst>
                                          <p:attrName>r</p:attrName>
                                        </p:attrNameLst>
                                      </p:cBhvr>
                                    </p:animRot>
                                    <p:animRot by="-240000">
                                      <p:cBhvr>
                                        <p:cTn id="7" dur="200" fill="hold">
                                          <p:stCondLst>
                                            <p:cond delay="200"/>
                                          </p:stCondLst>
                                        </p:cTn>
                                        <p:tgtEl>
                                          <p:spTgt spid="2"/>
                                        </p:tgtEl>
                                        <p:attrNameLst>
                                          <p:attrName>r</p:attrName>
                                        </p:attrNameLst>
                                      </p:cBhvr>
                                    </p:animRot>
                                    <p:animRot by="240000">
                                      <p:cBhvr>
                                        <p:cTn id="8" dur="200" fill="hold">
                                          <p:stCondLst>
                                            <p:cond delay="400"/>
                                          </p:stCondLst>
                                        </p:cTn>
                                        <p:tgtEl>
                                          <p:spTgt spid="2"/>
                                        </p:tgtEl>
                                        <p:attrNameLst>
                                          <p:attrName>r</p:attrName>
                                        </p:attrNameLst>
                                      </p:cBhvr>
                                    </p:animRot>
                                    <p:animRot by="-240000">
                                      <p:cBhvr>
                                        <p:cTn id="9" dur="200" fill="hold">
                                          <p:stCondLst>
                                            <p:cond delay="600"/>
                                          </p:stCondLst>
                                        </p:cTn>
                                        <p:tgtEl>
                                          <p:spTgt spid="2"/>
                                        </p:tgtEl>
                                        <p:attrNameLst>
                                          <p:attrName>r</p:attrName>
                                        </p:attrNameLst>
                                      </p:cBhvr>
                                    </p:animRot>
                                    <p:animRot by="120000">
                                      <p:cBhvr>
                                        <p:cTn id="10" dur="200" fill="hold">
                                          <p:stCondLst>
                                            <p:cond delay="80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iterate type="lt">
                                    <p:tmPct val="0"/>
                                  </p:iterate>
                                  <p:childTnLst>
                                    <p:set>
                                      <p:cBhvr>
                                        <p:cTn id="14" dur="1" fill="hold">
                                          <p:stCondLst>
                                            <p:cond delay="0"/>
                                          </p:stCondLst>
                                        </p:cTn>
                                        <p:tgtEl>
                                          <p:spTgt spid="4"/>
                                        </p:tgtEl>
                                        <p:attrNameLst>
                                          <p:attrName>style.visibility</p:attrName>
                                        </p:attrNameLst>
                                      </p:cBhvr>
                                      <p:to>
                                        <p:strVal val="visible"/>
                                      </p:to>
                                    </p:set>
                                    <p:animEffect transition="in" filter="barn(inVertical)">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5" presetClass="emph" presetSubtype="0" grpId="1" nodeType="clickEffect">
                                  <p:stCondLst>
                                    <p:cond delay="0"/>
                                  </p:stCondLst>
                                  <p:iterate type="lt">
                                    <p:tmAbs val="25"/>
                                  </p:iterate>
                                  <p:childTnLst>
                                    <p:set>
                                      <p:cBhvr override="childStyle">
                                        <p:cTn id="19" dur="indefinite"/>
                                        <p:tgtEl>
                                          <p:spTgt spid="4"/>
                                        </p:tgtEl>
                                        <p:attrNameLst>
                                          <p:attrName>style.fontWeight</p:attrName>
                                        </p:attrNameLst>
                                      </p:cBhvr>
                                      <p:to>
                                        <p:strVal val="bold"/>
                                      </p:to>
                                    </p:set>
                                  </p:childTnLst>
                                </p:cTn>
                              </p:par>
                            </p:childTnLst>
                          </p:cTn>
                        </p:par>
                      </p:childTnLst>
                    </p:cTn>
                  </p:par>
                  <p:par>
                    <p:cTn id="20" fill="hold">
                      <p:stCondLst>
                        <p:cond delay="indefinite"/>
                      </p:stCondLst>
                      <p:childTnLst>
                        <p:par>
                          <p:cTn id="21" fill="hold">
                            <p:stCondLst>
                              <p:cond delay="0"/>
                            </p:stCondLst>
                            <p:childTnLst>
                              <p:par>
                                <p:cTn id="22" presetID="45" presetClass="entr" presetSubtype="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2000"/>
                                        <p:tgtEl>
                                          <p:spTgt spid="5"/>
                                        </p:tgtEl>
                                      </p:cBhvr>
                                    </p:animEffect>
                                    <p:anim calcmode="lin" valueType="num">
                                      <p:cBhvr>
                                        <p:cTn id="25" dur="2000" fill="hold"/>
                                        <p:tgtEl>
                                          <p:spTgt spid="5"/>
                                        </p:tgtEl>
                                        <p:attrNameLst>
                                          <p:attrName>ppt_w</p:attrName>
                                        </p:attrNameLst>
                                      </p:cBhvr>
                                      <p:tavLst>
                                        <p:tav tm="0" fmla="#ppt_w*sin(2.5*pi*$)">
                                          <p:val>
                                            <p:fltVal val="0"/>
                                          </p:val>
                                        </p:tav>
                                        <p:tav tm="100000">
                                          <p:val>
                                            <p:fltVal val="1"/>
                                          </p:val>
                                        </p:tav>
                                      </p:tavLst>
                                    </p:anim>
                                    <p:anim calcmode="lin" valueType="num">
                                      <p:cBhvr>
                                        <p:cTn id="26" dur="20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050"/>
                                        </p:tgtEl>
                                        <p:attrNameLst>
                                          <p:attrName>style.visibility</p:attrName>
                                        </p:attrNameLst>
                                      </p:cBhvr>
                                      <p:to>
                                        <p:strVal val="visible"/>
                                      </p:to>
                                    </p:set>
                                    <p:anim calcmode="lin" valueType="num">
                                      <p:cBhvr additive="base">
                                        <p:cTn id="31" dur="500" fill="hold"/>
                                        <p:tgtEl>
                                          <p:spTgt spid="2050"/>
                                        </p:tgtEl>
                                        <p:attrNameLst>
                                          <p:attrName>ppt_x</p:attrName>
                                        </p:attrNameLst>
                                      </p:cBhvr>
                                      <p:tavLst>
                                        <p:tav tm="0">
                                          <p:val>
                                            <p:strVal val="#ppt_x"/>
                                          </p:val>
                                        </p:tav>
                                        <p:tav tm="100000">
                                          <p:val>
                                            <p:strVal val="#ppt_x"/>
                                          </p:val>
                                        </p:tav>
                                      </p:tavLst>
                                    </p:anim>
                                    <p:anim calcmode="lin" valueType="num">
                                      <p:cBhvr additive="base">
                                        <p:cTn id="32"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6" presetClass="emph" presetSubtype="0" fill="hold" nodeType="clickEffect">
                                  <p:stCondLst>
                                    <p:cond delay="0"/>
                                  </p:stCondLst>
                                  <p:childTnLst>
                                    <p:animEffect transition="out" filter="fade">
                                      <p:cBhvr>
                                        <p:cTn id="36" dur="500" tmFilter="0, 0; .2, .5; .8, .5; 1, 0"/>
                                        <p:tgtEl>
                                          <p:spTgt spid="2050"/>
                                        </p:tgtEl>
                                      </p:cBhvr>
                                    </p:animEffect>
                                    <p:animScale>
                                      <p:cBhvr>
                                        <p:cTn id="37" dur="250" autoRev="1" fill="hold"/>
                                        <p:tgtEl>
                                          <p:spTgt spid="205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4" grpId="1"/>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576945" y="-228600"/>
            <a:ext cx="3962401" cy="1107996"/>
          </a:xfrm>
          <a:prstGeom prst="rect">
            <a:avLst/>
          </a:prstGeom>
        </p:spPr>
        <p:txBody>
          <a:bodyPr wrap="square">
            <a:spAutoFit/>
          </a:bodyPr>
          <a:lstStyle/>
          <a:p>
            <a:pPr lvl="0"/>
            <a:r>
              <a:rPr lang="en-US" sz="6600" u="sng" dirty="0">
                <a:solidFill>
                  <a:srgbClr val="7030A0"/>
                </a:solidFill>
              </a:rPr>
              <a:t>Sam Smith</a:t>
            </a:r>
          </a:p>
        </p:txBody>
      </p:sp>
      <p:sp>
        <p:nvSpPr>
          <p:cNvPr id="4" name="TextBox 3"/>
          <p:cNvSpPr txBox="1"/>
          <p:nvPr/>
        </p:nvSpPr>
        <p:spPr>
          <a:xfrm>
            <a:off x="3436785" y="463897"/>
            <a:ext cx="2121543" cy="830997"/>
          </a:xfrm>
          <a:prstGeom prst="rect">
            <a:avLst/>
          </a:prstGeom>
          <a:noFill/>
        </p:spPr>
        <p:txBody>
          <a:bodyPr wrap="none" rtlCol="0">
            <a:spAutoFit/>
          </a:bodyPr>
          <a:lstStyle/>
          <a:p>
            <a:r>
              <a:rPr lang="en-US" sz="4800" u="sng" dirty="0" smtClean="0">
                <a:solidFill>
                  <a:srgbClr val="FF0000"/>
                </a:solidFill>
              </a:rPr>
              <a:t>Awards</a:t>
            </a:r>
            <a:r>
              <a:rPr lang="en-US" sz="4800" dirty="0" smtClean="0"/>
              <a:t> </a:t>
            </a:r>
            <a:endParaRPr lang="en-US" sz="4800" dirty="0"/>
          </a:p>
        </p:txBody>
      </p:sp>
      <p:sp>
        <p:nvSpPr>
          <p:cNvPr id="5" name="TextBox 4"/>
          <p:cNvSpPr txBox="1"/>
          <p:nvPr/>
        </p:nvSpPr>
        <p:spPr>
          <a:xfrm>
            <a:off x="-62345" y="1164134"/>
            <a:ext cx="9119804" cy="5693866"/>
          </a:xfrm>
          <a:prstGeom prst="rect">
            <a:avLst/>
          </a:prstGeom>
          <a:noFill/>
        </p:spPr>
        <p:txBody>
          <a:bodyPr wrap="none" rtlCol="0">
            <a:spAutoFit/>
          </a:bodyPr>
          <a:lstStyle/>
          <a:p>
            <a:r>
              <a:rPr lang="en-US" sz="2800" dirty="0" smtClean="0"/>
              <a:t>Sam Smith has won many awards in his lifetime. </a:t>
            </a:r>
          </a:p>
          <a:p>
            <a:r>
              <a:rPr lang="en-US" sz="2800" dirty="0" smtClean="0"/>
              <a:t>At the Grammys </a:t>
            </a:r>
            <a:r>
              <a:rPr lang="en-US" sz="2800" dirty="0"/>
              <a:t>S</a:t>
            </a:r>
            <a:r>
              <a:rPr lang="en-US" sz="2800" dirty="0" smtClean="0"/>
              <a:t>am won:</a:t>
            </a:r>
          </a:p>
          <a:p>
            <a:r>
              <a:rPr lang="en-US" sz="2800" dirty="0" smtClean="0"/>
              <a:t>Best pop vocal album</a:t>
            </a:r>
          </a:p>
          <a:p>
            <a:r>
              <a:rPr lang="en-US" sz="2800" dirty="0" smtClean="0"/>
              <a:t>Record of the year</a:t>
            </a:r>
          </a:p>
          <a:p>
            <a:r>
              <a:rPr lang="en-US" sz="2800" dirty="0" smtClean="0"/>
              <a:t>Song of the year</a:t>
            </a:r>
          </a:p>
          <a:p>
            <a:r>
              <a:rPr lang="en-US" sz="2800" dirty="0" smtClean="0"/>
              <a:t>Best new artist</a:t>
            </a:r>
          </a:p>
          <a:p>
            <a:r>
              <a:rPr lang="en-US" sz="2800" dirty="0" smtClean="0"/>
              <a:t>At the Brit Awards he won:</a:t>
            </a:r>
          </a:p>
          <a:p>
            <a:r>
              <a:rPr lang="en-US" sz="2800" dirty="0" smtClean="0"/>
              <a:t>British breakthrough act</a:t>
            </a:r>
          </a:p>
          <a:p>
            <a:r>
              <a:rPr lang="en-US" sz="2800" dirty="0" smtClean="0"/>
              <a:t>BRIT’S global success award</a:t>
            </a:r>
          </a:p>
          <a:p>
            <a:r>
              <a:rPr lang="en-US" sz="2800" dirty="0" smtClean="0"/>
              <a:t>Although he didn’t win as much awards Sam was nominated for:</a:t>
            </a:r>
          </a:p>
          <a:p>
            <a:r>
              <a:rPr lang="en-US" sz="2800" dirty="0" smtClean="0"/>
              <a:t>Best </a:t>
            </a:r>
            <a:r>
              <a:rPr lang="en-US" sz="2800" dirty="0"/>
              <a:t>B</a:t>
            </a:r>
            <a:r>
              <a:rPr lang="en-US" sz="2800" dirty="0" smtClean="0"/>
              <a:t>ritish video </a:t>
            </a:r>
          </a:p>
          <a:p>
            <a:r>
              <a:rPr lang="en-US" sz="2800" dirty="0" smtClean="0"/>
              <a:t>British single of the year</a:t>
            </a:r>
          </a:p>
          <a:p>
            <a:r>
              <a:rPr lang="en-US" sz="2800" dirty="0" smtClean="0"/>
              <a:t>British album of the year </a:t>
            </a:r>
            <a:endParaRPr lang="en-US" sz="28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91546" y="1828800"/>
            <a:ext cx="2895600" cy="304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09896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heel(1)">
                                      <p:cBhvr>
                                        <p:cTn id="14" dur="20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32" presetClass="emph" presetSubtype="0" fill="hold" grpId="1" nodeType="clickEffect">
                                  <p:stCondLst>
                                    <p:cond delay="0"/>
                                  </p:stCondLst>
                                  <p:childTnLst>
                                    <p:animRot by="120000">
                                      <p:cBhvr>
                                        <p:cTn id="18" dur="100" fill="hold">
                                          <p:stCondLst>
                                            <p:cond delay="0"/>
                                          </p:stCondLst>
                                        </p:cTn>
                                        <p:tgtEl>
                                          <p:spTgt spid="4"/>
                                        </p:tgtEl>
                                        <p:attrNameLst>
                                          <p:attrName>r</p:attrName>
                                        </p:attrNameLst>
                                      </p:cBhvr>
                                    </p:animRot>
                                    <p:animRot by="-240000">
                                      <p:cBhvr>
                                        <p:cTn id="19" dur="200" fill="hold">
                                          <p:stCondLst>
                                            <p:cond delay="200"/>
                                          </p:stCondLst>
                                        </p:cTn>
                                        <p:tgtEl>
                                          <p:spTgt spid="4"/>
                                        </p:tgtEl>
                                        <p:attrNameLst>
                                          <p:attrName>r</p:attrName>
                                        </p:attrNameLst>
                                      </p:cBhvr>
                                    </p:animRot>
                                    <p:animRot by="240000">
                                      <p:cBhvr>
                                        <p:cTn id="20" dur="200" fill="hold">
                                          <p:stCondLst>
                                            <p:cond delay="400"/>
                                          </p:stCondLst>
                                        </p:cTn>
                                        <p:tgtEl>
                                          <p:spTgt spid="4"/>
                                        </p:tgtEl>
                                        <p:attrNameLst>
                                          <p:attrName>r</p:attrName>
                                        </p:attrNameLst>
                                      </p:cBhvr>
                                    </p:animRot>
                                    <p:animRot by="-240000">
                                      <p:cBhvr>
                                        <p:cTn id="21" dur="200" fill="hold">
                                          <p:stCondLst>
                                            <p:cond delay="600"/>
                                          </p:stCondLst>
                                        </p:cTn>
                                        <p:tgtEl>
                                          <p:spTgt spid="4"/>
                                        </p:tgtEl>
                                        <p:attrNameLst>
                                          <p:attrName>r</p:attrName>
                                        </p:attrNameLst>
                                      </p:cBhvr>
                                    </p:animRot>
                                    <p:animRot by="120000">
                                      <p:cBhvr>
                                        <p:cTn id="22" dur="200" fill="hold">
                                          <p:stCondLst>
                                            <p:cond delay="800"/>
                                          </p:stCondLst>
                                        </p:cTn>
                                        <p:tgtEl>
                                          <p:spTgt spid="4"/>
                                        </p:tgtEl>
                                        <p:attrNameLst>
                                          <p:attrName>r</p:attrName>
                                        </p:attrNameLst>
                                      </p:cBhvr>
                                    </p:animRo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down)">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32" presetClass="emph" presetSubtype="0" fill="hold" grpId="1" nodeType="clickEffect">
                                  <p:stCondLst>
                                    <p:cond delay="0"/>
                                  </p:stCondLst>
                                  <p:childTnLst>
                                    <p:animRot by="120000">
                                      <p:cBhvr>
                                        <p:cTn id="31" dur="100" fill="hold">
                                          <p:stCondLst>
                                            <p:cond delay="0"/>
                                          </p:stCondLst>
                                        </p:cTn>
                                        <p:tgtEl>
                                          <p:spTgt spid="5"/>
                                        </p:tgtEl>
                                        <p:attrNameLst>
                                          <p:attrName>r</p:attrName>
                                        </p:attrNameLst>
                                      </p:cBhvr>
                                    </p:animRot>
                                    <p:animRot by="-240000">
                                      <p:cBhvr>
                                        <p:cTn id="32" dur="200" fill="hold">
                                          <p:stCondLst>
                                            <p:cond delay="200"/>
                                          </p:stCondLst>
                                        </p:cTn>
                                        <p:tgtEl>
                                          <p:spTgt spid="5"/>
                                        </p:tgtEl>
                                        <p:attrNameLst>
                                          <p:attrName>r</p:attrName>
                                        </p:attrNameLst>
                                      </p:cBhvr>
                                    </p:animRot>
                                    <p:animRot by="240000">
                                      <p:cBhvr>
                                        <p:cTn id="33" dur="200" fill="hold">
                                          <p:stCondLst>
                                            <p:cond delay="400"/>
                                          </p:stCondLst>
                                        </p:cTn>
                                        <p:tgtEl>
                                          <p:spTgt spid="5"/>
                                        </p:tgtEl>
                                        <p:attrNameLst>
                                          <p:attrName>r</p:attrName>
                                        </p:attrNameLst>
                                      </p:cBhvr>
                                    </p:animRot>
                                    <p:animRot by="-240000">
                                      <p:cBhvr>
                                        <p:cTn id="34" dur="200" fill="hold">
                                          <p:stCondLst>
                                            <p:cond delay="600"/>
                                          </p:stCondLst>
                                        </p:cTn>
                                        <p:tgtEl>
                                          <p:spTgt spid="5"/>
                                        </p:tgtEl>
                                        <p:attrNameLst>
                                          <p:attrName>r</p:attrName>
                                        </p:attrNameLst>
                                      </p:cBhvr>
                                    </p:animRot>
                                    <p:animRot by="120000">
                                      <p:cBhvr>
                                        <p:cTn id="35" dur="200" fill="hold">
                                          <p:stCondLst>
                                            <p:cond delay="800"/>
                                          </p:stCondLst>
                                        </p:cTn>
                                        <p:tgtEl>
                                          <p:spTgt spid="5"/>
                                        </p:tgtEl>
                                        <p:attrNameLst>
                                          <p:attrName>r</p:attrName>
                                        </p:attrNameLst>
                                      </p:cBhvr>
                                    </p:animRo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nodeType="clickEffect">
                                  <p:stCondLst>
                                    <p:cond delay="0"/>
                                  </p:stCondLst>
                                  <p:childTnLst>
                                    <p:set>
                                      <p:cBhvr>
                                        <p:cTn id="39" dur="1" fill="hold">
                                          <p:stCondLst>
                                            <p:cond delay="0"/>
                                          </p:stCondLst>
                                        </p:cTn>
                                        <p:tgtEl>
                                          <p:spTgt spid="1026"/>
                                        </p:tgtEl>
                                        <p:attrNameLst>
                                          <p:attrName>style.visibility</p:attrName>
                                        </p:attrNameLst>
                                      </p:cBhvr>
                                      <p:to>
                                        <p:strVal val="visible"/>
                                      </p:to>
                                    </p:set>
                                    <p:animEffect transition="in" filter="barn(inVertical)">
                                      <p:cBhvr>
                                        <p:cTn id="40" dur="500"/>
                                        <p:tgtEl>
                                          <p:spTgt spid="1026"/>
                                        </p:tgtEl>
                                      </p:cBhvr>
                                    </p:animEffect>
                                  </p:childTnLst>
                                </p:cTn>
                              </p:par>
                            </p:childTnLst>
                          </p:cTn>
                        </p:par>
                      </p:childTnLst>
                    </p:cTn>
                  </p:par>
                  <p:par>
                    <p:cTn id="41" fill="hold">
                      <p:stCondLst>
                        <p:cond delay="indefinite"/>
                      </p:stCondLst>
                      <p:childTnLst>
                        <p:par>
                          <p:cTn id="42" fill="hold">
                            <p:stCondLst>
                              <p:cond delay="0"/>
                            </p:stCondLst>
                            <p:childTnLst>
                              <p:par>
                                <p:cTn id="43" presetID="6" presetClass="emph" presetSubtype="0" fill="hold" nodeType="clickEffect">
                                  <p:stCondLst>
                                    <p:cond delay="0"/>
                                  </p:stCondLst>
                                  <p:childTnLst>
                                    <p:animScale>
                                      <p:cBhvr>
                                        <p:cTn id="44" dur="2000" fill="hold"/>
                                        <p:tgtEl>
                                          <p:spTgt spid="102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4" grpId="1"/>
      <p:bldP spid="5" grpId="0"/>
      <p:bldP spid="5" grpId="1"/>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Black Tie">
      <a:maj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163</TotalTime>
  <Words>462</Words>
  <Application>Microsoft Office PowerPoint</Application>
  <PresentationFormat>On-screen Show (4:3)</PresentationFormat>
  <Paragraphs>27</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Trek</vt:lpstr>
      <vt:lpstr>Sam Smith </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Sam Smith</dc:title>
  <dc:creator>Dell</dc:creator>
  <cp:lastModifiedBy>Dell</cp:lastModifiedBy>
  <cp:revision>19</cp:revision>
  <dcterms:created xsi:type="dcterms:W3CDTF">2015-03-01T16:23:30Z</dcterms:created>
  <dcterms:modified xsi:type="dcterms:W3CDTF">2015-03-02T18:51:58Z</dcterms:modified>
</cp:coreProperties>
</file>